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85" r:id="rId5"/>
    <p:sldId id="277" r:id="rId6"/>
    <p:sldId id="262" r:id="rId7"/>
    <p:sldId id="263" r:id="rId8"/>
    <p:sldId id="293" r:id="rId9"/>
    <p:sldId id="286" r:id="rId10"/>
    <p:sldId id="294" r:id="rId11"/>
    <p:sldId id="287" r:id="rId12"/>
    <p:sldId id="278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3" r:id="rId38"/>
    <p:sldId id="320" r:id="rId39"/>
    <p:sldId id="321" r:id="rId40"/>
    <p:sldId id="32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54" d="100"/>
          <a:sy n="54" d="100"/>
        </p:scale>
        <p:origin x="1142" y="256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>
            <a:normAutofit fontScale="90000"/>
          </a:bodyPr>
          <a:lstStyle/>
          <a:p>
            <a:r>
              <a:rPr lang="en-US" dirty="0"/>
              <a:t>Student Management System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 marR="5080">
              <a:lnSpc>
                <a:spcPct val="152100"/>
              </a:lnSpc>
              <a:spcBef>
                <a:spcPts val="15"/>
              </a:spcBef>
            </a:pPr>
            <a:r>
              <a:rPr lang="en-GB" sz="1400" spc="-5" dirty="0">
                <a:latin typeface="Calibri"/>
                <a:cs typeface="Calibri"/>
              </a:rPr>
              <a:t>Here, </a:t>
            </a:r>
            <a:r>
              <a:rPr lang="en-GB" sz="1400" dirty="0">
                <a:latin typeface="Calibri"/>
                <a:cs typeface="Calibri"/>
              </a:rPr>
              <a:t>student </a:t>
            </a:r>
            <a:r>
              <a:rPr lang="en-GB" sz="1400" spc="-5" dirty="0">
                <a:latin typeface="Calibri"/>
                <a:cs typeface="Calibri"/>
              </a:rPr>
              <a:t>id, </a:t>
            </a:r>
            <a:r>
              <a:rPr lang="en-GB" sz="1400" dirty="0">
                <a:latin typeface="Calibri"/>
                <a:cs typeface="Calibri"/>
              </a:rPr>
              <a:t>name, email, </a:t>
            </a:r>
            <a:r>
              <a:rPr lang="en-GB" sz="1400" spc="-5" dirty="0">
                <a:latin typeface="Calibri"/>
                <a:cs typeface="Calibri"/>
              </a:rPr>
              <a:t>password, </a:t>
            </a:r>
            <a:r>
              <a:rPr lang="en-GB" sz="1400" dirty="0">
                <a:latin typeface="Calibri"/>
                <a:cs typeface="Calibri"/>
              </a:rPr>
              <a:t>semester </a:t>
            </a:r>
            <a:r>
              <a:rPr lang="en-GB" sz="1400" spc="-5" dirty="0">
                <a:latin typeface="Calibri"/>
                <a:cs typeface="Calibri"/>
              </a:rPr>
              <a:t>and department </a:t>
            </a:r>
            <a:r>
              <a:rPr lang="en-GB" sz="1400" dirty="0">
                <a:latin typeface="Calibri"/>
                <a:cs typeface="Calibri"/>
              </a:rPr>
              <a:t>are </a:t>
            </a:r>
            <a:r>
              <a:rPr lang="en-GB" sz="1400" spc="-5" dirty="0">
                <a:latin typeface="Calibri"/>
                <a:cs typeface="Calibri"/>
              </a:rPr>
              <a:t>passed  </a:t>
            </a:r>
            <a:r>
              <a:rPr lang="en-GB" sz="1400" dirty="0">
                <a:latin typeface="Calibri"/>
                <a:cs typeface="Calibri"/>
              </a:rPr>
              <a:t>as a </a:t>
            </a:r>
            <a:r>
              <a:rPr lang="en-GB" sz="1400" spc="-5" dirty="0">
                <a:latin typeface="Calibri"/>
                <a:cs typeface="Calibri"/>
              </a:rPr>
              <a:t>parameter. This </a:t>
            </a:r>
            <a:r>
              <a:rPr lang="en-GB" sz="1400" dirty="0">
                <a:latin typeface="Calibri"/>
                <a:cs typeface="Calibri"/>
              </a:rPr>
              <a:t>data is </a:t>
            </a:r>
            <a:r>
              <a:rPr lang="en-GB" sz="1400" spc="-5" dirty="0">
                <a:latin typeface="Calibri"/>
                <a:cs typeface="Calibri"/>
              </a:rPr>
              <a:t>being inserted </a:t>
            </a:r>
            <a:r>
              <a:rPr lang="en-GB" sz="1400" dirty="0">
                <a:latin typeface="Calibri"/>
                <a:cs typeface="Calibri"/>
              </a:rPr>
              <a:t>in the</a:t>
            </a:r>
            <a:r>
              <a:rPr lang="en-GB" sz="1400" spc="-30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table.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2.</a:t>
            </a:r>
            <a:r>
              <a:rPr lang="en-GB" sz="2800" b="1" dirty="0">
                <a:latin typeface="Calibri"/>
                <a:cs typeface="Calibri"/>
              </a:rPr>
              <a:t> Add</a:t>
            </a:r>
            <a:r>
              <a:rPr lang="en-GB" sz="2800" b="1" spc="8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student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98D36-AC75-2EB1-BDF7-A325C69A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35" y="2704313"/>
            <a:ext cx="5063658" cy="2667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8775E-E7FA-2F6D-27E4-4F644044C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88"/>
          <a:stretch/>
        </p:blipFill>
        <p:spPr>
          <a:xfrm>
            <a:off x="6905688" y="2254217"/>
            <a:ext cx="5029458" cy="31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 marR="5080">
              <a:lnSpc>
                <a:spcPct val="152100"/>
              </a:lnSpc>
              <a:spcBef>
                <a:spcPts val="15"/>
              </a:spcBef>
            </a:pPr>
            <a:r>
              <a:rPr lang="en-GB" sz="1400" spc="-5" dirty="0">
                <a:latin typeface="Calibri"/>
                <a:cs typeface="Calibri"/>
              </a:rPr>
              <a:t>Here, professor id, name, email, password and department is passed as parameter. This data is being inserted in the table. The following code is used to do this process: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3.</a:t>
            </a:r>
            <a:r>
              <a:rPr lang="en-GB" sz="2800" b="1" dirty="0">
                <a:latin typeface="Calibri"/>
                <a:cs typeface="Calibri"/>
              </a:rPr>
              <a:t> Add</a:t>
            </a:r>
            <a:r>
              <a:rPr lang="en-GB" sz="2800" b="1" spc="8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Professor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8128E-4D0B-B73E-B82B-71FD20AB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405" y="2374012"/>
            <a:ext cx="5060054" cy="3654613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FE34CD3C-56A3-7166-52A8-06F52E0EE074}"/>
              </a:ext>
            </a:extLst>
          </p:cNvPr>
          <p:cNvSpPr txBox="1"/>
          <p:nvPr/>
        </p:nvSpPr>
        <p:spPr>
          <a:xfrm>
            <a:off x="407541" y="2438962"/>
            <a:ext cx="6165850" cy="34143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addprof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pid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pname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pemail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ppass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</a:t>
            </a:r>
            <a:r>
              <a:rPr sz="1050" spc="100" dirty="0">
                <a:solidFill>
                  <a:srgbClr val="4EC8A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pdepar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0515" marR="4454525" indent="-73660">
              <a:lnSpc>
                <a:spcPct val="1133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messaggeError; 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 marR="128905" indent="292100">
              <a:lnSpc>
                <a:spcPct val="112400"/>
              </a:lnSpc>
              <a:spcBef>
                <a:spcPts val="1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"insert into professor values('"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pid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"', 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pname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  pemail 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 ppass+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'"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+pdepar</a:t>
            </a:r>
            <a:r>
              <a:rPr sz="1050" spc="-4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"');"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Consolas"/>
              <a:cs typeface="Consolas"/>
            </a:endParaRPr>
          </a:p>
          <a:p>
            <a:pPr marL="310515" marR="201930" indent="-73660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</a:t>
            </a:r>
            <a:endParaRPr sz="1050" dirty="0">
              <a:latin typeface="Consolas"/>
              <a:cs typeface="Consolas"/>
            </a:endParaRPr>
          </a:p>
          <a:p>
            <a:pPr marL="310515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2548255">
              <a:lnSpc>
                <a:spcPct val="113300"/>
              </a:lnSpc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Insert"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 dirty="0">
              <a:latin typeface="Consolas"/>
              <a:cs typeface="Consolas"/>
            </a:endParaRPr>
          </a:p>
          <a:p>
            <a:pPr marL="310515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0515">
              <a:lnSpc>
                <a:spcPct val="100000"/>
              </a:lnSpc>
              <a:spcBef>
                <a:spcPts val="155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83540" marR="55244" indent="219075">
              <a:lnSpc>
                <a:spcPct val="113300"/>
              </a:lnSpc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"Records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created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Successfully!"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829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 marR="5080">
              <a:lnSpc>
                <a:spcPct val="152100"/>
              </a:lnSpc>
              <a:spcBef>
                <a:spcPts val="15"/>
              </a:spcBef>
            </a:pPr>
            <a:r>
              <a:rPr lang="en-GB" sz="1400" dirty="0">
                <a:latin typeface="Calibri"/>
                <a:cs typeface="Calibri"/>
              </a:rPr>
              <a:t>This </a:t>
            </a:r>
            <a:r>
              <a:rPr lang="en-GB" sz="1400" spc="-5" dirty="0">
                <a:latin typeface="Calibri"/>
                <a:cs typeface="Calibri"/>
              </a:rPr>
              <a:t>shows </a:t>
            </a:r>
            <a:r>
              <a:rPr lang="en-GB" sz="1400" dirty="0">
                <a:latin typeface="Calibri"/>
                <a:cs typeface="Calibri"/>
              </a:rPr>
              <a:t>all the </a:t>
            </a:r>
            <a:r>
              <a:rPr lang="en-GB" sz="1400" spc="-5" dirty="0">
                <a:latin typeface="Calibri"/>
                <a:cs typeface="Calibri"/>
              </a:rPr>
              <a:t>registrar </a:t>
            </a:r>
            <a:r>
              <a:rPr lang="en-GB" sz="1400" dirty="0">
                <a:latin typeface="Calibri"/>
                <a:cs typeface="Calibri"/>
              </a:rPr>
              <a:t>details to </a:t>
            </a:r>
            <a:r>
              <a:rPr lang="en-GB" sz="1400" spc="-5" dirty="0">
                <a:latin typeface="Calibri"/>
                <a:cs typeface="Calibri"/>
              </a:rPr>
              <a:t>current</a:t>
            </a:r>
            <a:r>
              <a:rPr lang="en-GB" sz="1400" spc="-55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registrar: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4.</a:t>
            </a:r>
            <a:r>
              <a:rPr lang="en-GB" sz="2800" b="1" dirty="0">
                <a:latin typeface="Calibri"/>
                <a:cs typeface="Calibri"/>
              </a:rPr>
              <a:t> Show all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Registrars</a:t>
            </a:r>
            <a:endParaRPr lang="en-GB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329447B6-76FE-2795-C6DB-D30524DF8786}"/>
              </a:ext>
            </a:extLst>
          </p:cNvPr>
          <p:cNvSpPr txBox="1"/>
          <p:nvPr/>
        </p:nvSpPr>
        <p:spPr>
          <a:xfrm>
            <a:off x="407541" y="2708290"/>
            <a:ext cx="6722724" cy="1258806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showregistrar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2999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id,name,email from registrar;"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F6381-803D-73C3-1EC4-06C60A77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20" y="2207331"/>
            <a:ext cx="3991180" cy="32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2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75"/>
              </a:spcBef>
            </a:pP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current registrar </a:t>
            </a:r>
            <a:r>
              <a:rPr lang="en-GB" sz="1400" dirty="0">
                <a:latin typeface="Calibri"/>
                <a:cs typeface="Calibri"/>
              </a:rPr>
              <a:t>is </a:t>
            </a:r>
            <a:r>
              <a:rPr lang="en-GB" sz="1400" spc="-5" dirty="0">
                <a:latin typeface="Calibri"/>
                <a:cs typeface="Calibri"/>
              </a:rPr>
              <a:t>shown data of </a:t>
            </a:r>
            <a:r>
              <a:rPr lang="en-GB" sz="1400" dirty="0">
                <a:latin typeface="Calibri"/>
                <a:cs typeface="Calibri"/>
              </a:rPr>
              <a:t>all </a:t>
            </a:r>
            <a:r>
              <a:rPr lang="en-GB" sz="1400" spc="-5" dirty="0">
                <a:latin typeface="Calibri"/>
                <a:cs typeface="Calibri"/>
              </a:rPr>
              <a:t>the</a:t>
            </a:r>
            <a:r>
              <a:rPr lang="en-GB" sz="1400" spc="-10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students: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5. </a:t>
            </a:r>
            <a:r>
              <a:rPr lang="en-GB" sz="2800" b="1" dirty="0">
                <a:latin typeface="Calibri"/>
                <a:cs typeface="Calibri"/>
              </a:rPr>
              <a:t>Show all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students</a:t>
            </a:r>
            <a:endParaRPr lang="en-GB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894C771-A6F0-3B0A-51F4-95FF9440FCAE}"/>
              </a:ext>
            </a:extLst>
          </p:cNvPr>
          <p:cNvSpPr txBox="1"/>
          <p:nvPr/>
        </p:nvSpPr>
        <p:spPr>
          <a:xfrm>
            <a:off x="594086" y="2807652"/>
            <a:ext cx="6623684" cy="12426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showstudent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31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id,name,email,semester,department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from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student;"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19E3B-3A98-03A5-FE21-61878F3A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53" y="2369117"/>
            <a:ext cx="3829247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9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75"/>
              </a:spcBef>
            </a:pPr>
            <a:r>
              <a:rPr lang="en-GB" sz="1400" spc="-5" dirty="0">
                <a:latin typeface="Calibri"/>
                <a:cs typeface="Calibri"/>
              </a:rPr>
              <a:t>Details of all </a:t>
            </a: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professors </a:t>
            </a:r>
            <a:r>
              <a:rPr lang="en-GB" sz="1400" dirty="0">
                <a:latin typeface="Calibri"/>
                <a:cs typeface="Calibri"/>
              </a:rPr>
              <a:t>is </a:t>
            </a:r>
            <a:r>
              <a:rPr lang="en-GB" sz="1400" spc="-5" dirty="0">
                <a:latin typeface="Calibri"/>
                <a:cs typeface="Calibri"/>
              </a:rPr>
              <a:t>shown </a:t>
            </a:r>
            <a:r>
              <a:rPr lang="en-GB" sz="1400" dirty="0">
                <a:latin typeface="Calibri"/>
                <a:cs typeface="Calibri"/>
              </a:rPr>
              <a:t>to </a:t>
            </a:r>
            <a:r>
              <a:rPr lang="en-GB" sz="1400" spc="-5" dirty="0">
                <a:latin typeface="Calibri"/>
                <a:cs typeface="Calibri"/>
              </a:rPr>
              <a:t>current</a:t>
            </a:r>
            <a:r>
              <a:rPr lang="en-GB" sz="1400" spc="40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registrar.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6. </a:t>
            </a:r>
            <a:r>
              <a:rPr lang="en-GB" sz="2800" b="1" dirty="0">
                <a:latin typeface="Calibri"/>
                <a:cs typeface="Calibri"/>
              </a:rPr>
              <a:t>Show all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professors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14E86-E50C-9800-7E3E-4E12D4C0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46" y="2250861"/>
            <a:ext cx="4384900" cy="278779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AE3074D9-EB7B-A746-0470-C55912ED65AA}"/>
              </a:ext>
            </a:extLst>
          </p:cNvPr>
          <p:cNvSpPr txBox="1"/>
          <p:nvPr/>
        </p:nvSpPr>
        <p:spPr>
          <a:xfrm>
            <a:off x="726758" y="2595016"/>
            <a:ext cx="6623684" cy="12426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showprof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2999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id,name,email,department from professor;"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246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75"/>
              </a:spcBef>
            </a:pPr>
            <a:r>
              <a:rPr lang="en-GB" sz="1400" dirty="0">
                <a:latin typeface="Calibri"/>
                <a:cs typeface="Calibri"/>
              </a:rPr>
              <a:t>All the </a:t>
            </a:r>
            <a:r>
              <a:rPr lang="en-GB" sz="1400" spc="-5" dirty="0">
                <a:latin typeface="Calibri"/>
                <a:cs typeface="Calibri"/>
              </a:rPr>
              <a:t>offered courses </a:t>
            </a:r>
            <a:r>
              <a:rPr lang="en-GB" sz="1400" dirty="0">
                <a:latin typeface="Calibri"/>
                <a:cs typeface="Calibri"/>
              </a:rPr>
              <a:t>are </a:t>
            </a:r>
            <a:r>
              <a:rPr lang="en-GB" sz="1400" spc="-5" dirty="0">
                <a:latin typeface="Calibri"/>
                <a:cs typeface="Calibri"/>
              </a:rPr>
              <a:t>shown </a:t>
            </a:r>
            <a:r>
              <a:rPr lang="en-GB" sz="1400" dirty="0">
                <a:latin typeface="Calibri"/>
                <a:cs typeface="Calibri"/>
              </a:rPr>
              <a:t>to the </a:t>
            </a:r>
            <a:r>
              <a:rPr lang="en-GB" sz="1400" spc="-5" dirty="0">
                <a:latin typeface="Calibri"/>
                <a:cs typeface="Calibri"/>
              </a:rPr>
              <a:t>logged </a:t>
            </a:r>
            <a:r>
              <a:rPr lang="en-GB" sz="1400" spc="-10" dirty="0">
                <a:latin typeface="Calibri"/>
                <a:cs typeface="Calibri"/>
              </a:rPr>
              <a:t>in </a:t>
            </a:r>
            <a:r>
              <a:rPr lang="en-GB" sz="1400" spc="-5" dirty="0">
                <a:latin typeface="Calibri"/>
                <a:cs typeface="Calibri"/>
              </a:rPr>
              <a:t>registrar.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7. </a:t>
            </a:r>
            <a:r>
              <a:rPr lang="en-GB" sz="2800" b="1" dirty="0">
                <a:latin typeface="Calibri"/>
                <a:cs typeface="Calibri"/>
              </a:rPr>
              <a:t>Show all</a:t>
            </a:r>
            <a:r>
              <a:rPr lang="en-GB" sz="2800" b="1" spc="7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courses</a:t>
            </a:r>
            <a:endParaRPr lang="en-GB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4E9F0C7-09DC-ED9A-2B23-DA69E20F23D8}"/>
              </a:ext>
            </a:extLst>
          </p:cNvPr>
          <p:cNvSpPr txBox="1"/>
          <p:nvPr/>
        </p:nvSpPr>
        <p:spPr>
          <a:xfrm>
            <a:off x="494529" y="3033668"/>
            <a:ext cx="6623684" cy="124396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showcourses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311150" marR="586105">
              <a:lnSpc>
                <a:spcPct val="1131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*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from course;"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C9B0AD-69A4-5F8A-215A-00FFA792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126" y="2150859"/>
            <a:ext cx="4816723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90"/>
              </a:spcBef>
            </a:pPr>
            <a:r>
              <a:rPr lang="en-GB" sz="1400" dirty="0">
                <a:latin typeface="Calibri"/>
                <a:cs typeface="Calibri"/>
              </a:rPr>
              <a:t>This </a:t>
            </a:r>
            <a:r>
              <a:rPr lang="en-GB" sz="1400" spc="-5" dirty="0">
                <a:latin typeface="Calibri"/>
                <a:cs typeface="Calibri"/>
              </a:rPr>
              <a:t>function </a:t>
            </a:r>
            <a:r>
              <a:rPr lang="en-GB" sz="1400" dirty="0">
                <a:latin typeface="Calibri"/>
                <a:cs typeface="Calibri"/>
              </a:rPr>
              <a:t>deletes the </a:t>
            </a:r>
            <a:r>
              <a:rPr lang="en-GB" sz="1400" spc="-5" dirty="0">
                <a:latin typeface="Calibri"/>
                <a:cs typeface="Calibri"/>
              </a:rPr>
              <a:t>registrar with </a:t>
            </a:r>
            <a:r>
              <a:rPr lang="en-GB" sz="1400" dirty="0">
                <a:latin typeface="Calibri"/>
                <a:cs typeface="Calibri"/>
              </a:rPr>
              <a:t>a unique </a:t>
            </a:r>
            <a:r>
              <a:rPr lang="en-GB" sz="1400" spc="-5" dirty="0">
                <a:latin typeface="Calibri"/>
                <a:cs typeface="Calibri"/>
              </a:rPr>
              <a:t>rid from </a:t>
            </a: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registrar</a:t>
            </a:r>
            <a:r>
              <a:rPr lang="en-GB" sz="1400" spc="3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table.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8. </a:t>
            </a:r>
            <a:r>
              <a:rPr lang="en-GB" sz="2800" b="1" spc="-5" dirty="0">
                <a:latin typeface="Calibri"/>
                <a:cs typeface="Calibri"/>
              </a:rPr>
              <a:t>Delete </a:t>
            </a:r>
            <a:r>
              <a:rPr lang="en-GB" sz="2800" b="1" dirty="0">
                <a:latin typeface="Calibri"/>
                <a:cs typeface="Calibri"/>
              </a:rPr>
              <a:t>a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registrar</a:t>
            </a:r>
            <a:endParaRPr lang="en-GB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A16A39F-F731-02DE-6D77-C54F72003CFA}"/>
              </a:ext>
            </a:extLst>
          </p:cNvPr>
          <p:cNvSpPr txBox="1"/>
          <p:nvPr/>
        </p:nvSpPr>
        <p:spPr>
          <a:xfrm>
            <a:off x="563262" y="2593059"/>
            <a:ext cx="6623684" cy="26904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deleteregist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rid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0"/>
              </a:spcBef>
            </a:pP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exit;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33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messaggeError;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"delete from registrar where 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rid+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1759585">
              <a:lnSpc>
                <a:spcPts val="1430"/>
              </a:lnSpc>
              <a:spcBef>
                <a:spcPts val="6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  </a:t>
            </a: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</a:t>
            </a:r>
            <a:r>
              <a:rPr sz="105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</a:t>
            </a:r>
            <a:endParaRPr sz="10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165"/>
              </a:spcBef>
            </a:pP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11150" marR="586105" indent="292100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"Record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deleted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Successfully!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4C69A-75B5-7A6C-D655-B6A649AB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45" y="2134129"/>
            <a:ext cx="4544256" cy="29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75"/>
              </a:spcBef>
            </a:pPr>
            <a:r>
              <a:rPr lang="en-GB" sz="1400" spc="-5" dirty="0">
                <a:latin typeface="Calibri"/>
                <a:cs typeface="Calibri"/>
              </a:rPr>
              <a:t>Here </a:t>
            </a: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registrar deletes </a:t>
            </a:r>
            <a:r>
              <a:rPr lang="en-GB" sz="1400" dirty="0">
                <a:latin typeface="Calibri"/>
                <a:cs typeface="Calibri"/>
              </a:rPr>
              <a:t>a student </a:t>
            </a:r>
            <a:r>
              <a:rPr lang="en-GB" sz="1400" spc="-5" dirty="0">
                <a:latin typeface="Calibri"/>
                <a:cs typeface="Calibri"/>
              </a:rPr>
              <a:t>with </a:t>
            </a:r>
            <a:r>
              <a:rPr lang="en-GB" sz="1400" dirty="0">
                <a:latin typeface="Calibri"/>
                <a:cs typeface="Calibri"/>
              </a:rPr>
              <a:t>a </a:t>
            </a:r>
            <a:r>
              <a:rPr lang="en-GB" sz="1400" spc="-5" dirty="0">
                <a:latin typeface="Calibri"/>
                <a:cs typeface="Calibri"/>
              </a:rPr>
              <a:t>specific</a:t>
            </a:r>
            <a:r>
              <a:rPr lang="en-GB" sz="1400" spc="5" dirty="0">
                <a:latin typeface="Calibri"/>
                <a:cs typeface="Calibri"/>
              </a:rPr>
              <a:t> </a:t>
            </a:r>
            <a:r>
              <a:rPr lang="en-GB" sz="1400" spc="-5" dirty="0" err="1">
                <a:latin typeface="Calibri"/>
                <a:cs typeface="Calibri"/>
              </a:rPr>
              <a:t>sid</a:t>
            </a:r>
            <a:r>
              <a:rPr lang="en-GB" sz="1400" spc="-5" dirty="0">
                <a:latin typeface="Calibri"/>
                <a:cs typeface="Calibri"/>
              </a:rPr>
              <a:t>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9. </a:t>
            </a:r>
            <a:r>
              <a:rPr lang="en-GB" sz="2800" b="1" spc="-5" dirty="0">
                <a:latin typeface="Calibri"/>
                <a:cs typeface="Calibri"/>
              </a:rPr>
              <a:t>Delete </a:t>
            </a:r>
            <a:r>
              <a:rPr lang="en-GB" sz="2800" b="1" dirty="0">
                <a:latin typeface="Calibri"/>
                <a:cs typeface="Calibri"/>
              </a:rPr>
              <a:t>a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Student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2387D-1DA7-40CF-FCBB-8CDDDCB0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46" y="2207331"/>
            <a:ext cx="4603190" cy="3094134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77A32C08-C4E4-D08E-9951-FA3D628E70AB}"/>
              </a:ext>
            </a:extLst>
          </p:cNvPr>
          <p:cNvSpPr txBox="1"/>
          <p:nvPr/>
        </p:nvSpPr>
        <p:spPr>
          <a:xfrm>
            <a:off x="494529" y="2402839"/>
            <a:ext cx="6623684" cy="323278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deletestudent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5"/>
              </a:spcBef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messaggeError;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"delete from student where 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sid+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</a:t>
            </a:r>
            <a:r>
              <a:rPr sz="105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5"/>
              </a:spcBef>
            </a:pP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155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"Record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deleted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 Successfully!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680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671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>
              <a:lnSpc>
                <a:spcPct val="100000"/>
              </a:lnSpc>
              <a:spcBef>
                <a:spcPts val="875"/>
              </a:spcBef>
            </a:pPr>
            <a:r>
              <a:rPr lang="pt-BR" sz="1400" dirty="0">
                <a:latin typeface="Calibri"/>
                <a:cs typeface="Calibri"/>
              </a:rPr>
              <a:t>Registrar </a:t>
            </a:r>
            <a:r>
              <a:rPr lang="pt-BR" sz="1400" spc="-5" dirty="0">
                <a:latin typeface="Calibri"/>
                <a:cs typeface="Calibri"/>
              </a:rPr>
              <a:t>deletes </a:t>
            </a:r>
            <a:r>
              <a:rPr lang="pt-BR" sz="1400" dirty="0">
                <a:latin typeface="Calibri"/>
                <a:cs typeface="Calibri"/>
              </a:rPr>
              <a:t>a </a:t>
            </a:r>
            <a:r>
              <a:rPr lang="pt-BR" sz="1400" spc="-5" dirty="0">
                <a:latin typeface="Calibri"/>
                <a:cs typeface="Calibri"/>
              </a:rPr>
              <a:t>professor </a:t>
            </a:r>
            <a:r>
              <a:rPr lang="pt-BR" sz="1400" dirty="0">
                <a:latin typeface="Calibri"/>
                <a:cs typeface="Calibri"/>
              </a:rPr>
              <a:t>with a </a:t>
            </a:r>
            <a:r>
              <a:rPr lang="pt-BR" sz="1400" spc="-5" dirty="0">
                <a:latin typeface="Calibri"/>
                <a:cs typeface="Calibri"/>
              </a:rPr>
              <a:t>particular</a:t>
            </a:r>
            <a:r>
              <a:rPr lang="pt-BR" sz="1400" spc="-35" dirty="0">
                <a:latin typeface="Calibri"/>
                <a:cs typeface="Calibri"/>
              </a:rPr>
              <a:t> </a:t>
            </a:r>
            <a:r>
              <a:rPr lang="pt-BR" sz="1400" dirty="0">
                <a:latin typeface="Calibri"/>
                <a:cs typeface="Calibri"/>
              </a:rPr>
              <a:t>pid.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10. </a:t>
            </a:r>
            <a:r>
              <a:rPr lang="en-GB" sz="2800" b="1" spc="-5" dirty="0">
                <a:latin typeface="Calibri"/>
                <a:cs typeface="Calibri"/>
              </a:rPr>
              <a:t>Delete </a:t>
            </a:r>
            <a:r>
              <a:rPr lang="en-GB" sz="2800" b="1" dirty="0">
                <a:latin typeface="Calibri"/>
                <a:cs typeface="Calibri"/>
              </a:rPr>
              <a:t>a</a:t>
            </a:r>
            <a:r>
              <a:rPr lang="en-GB" sz="2800" b="1" spc="-1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Professor</a:t>
            </a:r>
            <a:endParaRPr lang="en-GB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CB7805-4BCA-8E97-5D19-73794F724B83}"/>
              </a:ext>
            </a:extLst>
          </p:cNvPr>
          <p:cNvSpPr txBox="1"/>
          <p:nvPr/>
        </p:nvSpPr>
        <p:spPr>
          <a:xfrm>
            <a:off x="597490" y="2403317"/>
            <a:ext cx="6623684" cy="3596004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deleteprof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pid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3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exit;</a:t>
            </a:r>
            <a:endParaRPr sz="1050">
              <a:latin typeface="Consolas"/>
              <a:cs typeface="Consolas"/>
            </a:endParaRPr>
          </a:p>
          <a:p>
            <a:pPr marL="311150" marR="586105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messaggeError;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"delete from professor where 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pid+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311150" marR="1759585">
              <a:lnSpc>
                <a:spcPct val="1133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  </a:t>
            </a: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155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</a:t>
            </a:r>
            <a:r>
              <a:rPr sz="105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</a:pP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55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165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"Record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deleted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 Successfully!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670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E9292-5D9A-EA08-219E-7A8BBC9E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76" y="2312403"/>
            <a:ext cx="5177515" cy="34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7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 marR="5080">
              <a:lnSpc>
                <a:spcPts val="2570"/>
              </a:lnSpc>
              <a:spcBef>
                <a:spcPts val="85"/>
              </a:spcBef>
            </a:pPr>
            <a:r>
              <a:rPr lang="en-GB" sz="1400" dirty="0">
                <a:latin typeface="Calibri"/>
                <a:cs typeface="Calibri"/>
              </a:rPr>
              <a:t>A new </a:t>
            </a:r>
            <a:r>
              <a:rPr lang="en-GB" sz="1400" spc="-5" dirty="0">
                <a:latin typeface="Calibri"/>
                <a:cs typeface="Calibri"/>
              </a:rPr>
              <a:t>course </a:t>
            </a:r>
            <a:r>
              <a:rPr lang="en-GB" sz="1400" dirty="0">
                <a:latin typeface="Calibri"/>
                <a:cs typeface="Calibri"/>
              </a:rPr>
              <a:t>is </a:t>
            </a:r>
            <a:r>
              <a:rPr lang="en-GB" sz="1400" spc="-5" dirty="0">
                <a:latin typeface="Calibri"/>
                <a:cs typeface="Calibri"/>
              </a:rPr>
              <a:t>added </a:t>
            </a:r>
            <a:r>
              <a:rPr lang="en-GB" sz="1400" dirty="0">
                <a:latin typeface="Calibri"/>
                <a:cs typeface="Calibri"/>
              </a:rPr>
              <a:t>to the </a:t>
            </a:r>
            <a:r>
              <a:rPr lang="en-GB" sz="1400" spc="-5" dirty="0">
                <a:latin typeface="Calibri"/>
                <a:cs typeface="Calibri"/>
              </a:rPr>
              <a:t>course table. </a:t>
            </a:r>
            <a:r>
              <a:rPr lang="en-GB" sz="1400" dirty="0">
                <a:latin typeface="Calibri"/>
                <a:cs typeface="Calibri"/>
              </a:rPr>
              <a:t>Id , </a:t>
            </a:r>
            <a:r>
              <a:rPr lang="en-GB" sz="1400" spc="-5" dirty="0">
                <a:latin typeface="Calibri"/>
                <a:cs typeface="Calibri"/>
              </a:rPr>
              <a:t>name </a:t>
            </a:r>
            <a:r>
              <a:rPr lang="en-GB" sz="1400" dirty="0">
                <a:latin typeface="Calibri"/>
                <a:cs typeface="Calibri"/>
              </a:rPr>
              <a:t>, </a:t>
            </a:r>
            <a:r>
              <a:rPr lang="en-GB" sz="1400" spc="-5" dirty="0">
                <a:latin typeface="Calibri"/>
                <a:cs typeface="Calibri"/>
              </a:rPr>
              <a:t>credit </a:t>
            </a:r>
            <a:r>
              <a:rPr lang="en-GB" sz="1400" dirty="0">
                <a:latin typeface="Calibri"/>
                <a:cs typeface="Calibri"/>
              </a:rPr>
              <a:t>, </a:t>
            </a:r>
            <a:r>
              <a:rPr lang="en-GB" sz="1400" spc="-5" dirty="0" err="1">
                <a:latin typeface="Calibri"/>
                <a:cs typeface="Calibri"/>
              </a:rPr>
              <a:t>profid</a:t>
            </a:r>
            <a:r>
              <a:rPr lang="en-GB" sz="1400" spc="-5" dirty="0">
                <a:latin typeface="Calibri"/>
                <a:cs typeface="Calibri"/>
              </a:rPr>
              <a:t>,  </a:t>
            </a:r>
            <a:r>
              <a:rPr lang="en-GB" sz="1400" spc="-5" dirty="0" err="1">
                <a:latin typeface="Calibri"/>
                <a:cs typeface="Calibri"/>
              </a:rPr>
              <a:t>no_of_classes</a:t>
            </a:r>
            <a:r>
              <a:rPr lang="en-GB" sz="1400" spc="-5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are </a:t>
            </a:r>
            <a:r>
              <a:rPr lang="en-GB" sz="1400" spc="-5" dirty="0">
                <a:latin typeface="Calibri"/>
                <a:cs typeface="Calibri"/>
              </a:rPr>
              <a:t>passed </a:t>
            </a:r>
            <a:r>
              <a:rPr lang="en-GB" sz="1400" dirty="0">
                <a:latin typeface="Calibri"/>
                <a:cs typeface="Calibri"/>
              </a:rPr>
              <a:t>as</a:t>
            </a:r>
            <a:r>
              <a:rPr lang="en-GB" sz="1400" spc="-20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parameter.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11. </a:t>
            </a:r>
            <a:r>
              <a:rPr lang="en-GB" sz="2800" b="1" dirty="0">
                <a:latin typeface="Calibri"/>
                <a:cs typeface="Calibri"/>
              </a:rPr>
              <a:t>Add</a:t>
            </a:r>
            <a:r>
              <a:rPr lang="en-GB" sz="2800" b="1" spc="-5" dirty="0">
                <a:latin typeface="Calibri"/>
                <a:cs typeface="Calibri"/>
              </a:rPr>
              <a:t> course</a:t>
            </a:r>
            <a:endParaRPr lang="en-GB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794584B-979A-0C8F-68D8-144B529BF48A}"/>
              </a:ext>
            </a:extLst>
          </p:cNvPr>
          <p:cNvSpPr txBox="1"/>
          <p:nvPr/>
        </p:nvSpPr>
        <p:spPr>
          <a:xfrm>
            <a:off x="398877" y="2583814"/>
            <a:ext cx="6623684" cy="305181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add_course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name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credit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profid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nc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1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 marR="4838700">
              <a:lnSpc>
                <a:spcPct val="1133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050" spc="-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messaggeError; 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 marR="292100" indent="292735">
              <a:lnSpc>
                <a:spcPts val="1430"/>
              </a:lnSpc>
              <a:spcBef>
                <a:spcPts val="6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"insert into course values('"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id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"', 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name+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 credit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 ,  '"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profid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 , 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nc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");"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 dirty="0">
              <a:latin typeface="Consolas"/>
              <a:cs typeface="Consolas"/>
            </a:endParaRPr>
          </a:p>
          <a:p>
            <a:pPr marL="311150" marR="659130" indent="-73660">
              <a:lnSpc>
                <a:spcPct val="1124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3005455">
              <a:lnSpc>
                <a:spcPct val="113300"/>
              </a:lnSpc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Insert"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84175" marR="512445" indent="219075">
              <a:lnSpc>
                <a:spcPct val="113300"/>
              </a:lnSpc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"Course added Successfully!"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02740-BF9C-2B90-F755-047F7C8F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73" y="2046289"/>
            <a:ext cx="5141751" cy="43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0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60" y="0"/>
            <a:ext cx="4203247" cy="743744"/>
          </a:xfrm>
        </p:spPr>
        <p:txBody>
          <a:bodyPr/>
          <a:lstStyle/>
          <a:p>
            <a:r>
              <a:rPr lang="en-ZA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76" y="652943"/>
            <a:ext cx="5244958" cy="5866009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marL="469900" marR="223520">
              <a:lnSpc>
                <a:spcPct val="102099"/>
              </a:lnSpc>
              <a:spcBef>
                <a:spcPts val="1425"/>
              </a:spcBef>
            </a:pPr>
            <a:r>
              <a:rPr lang="en-GB" sz="2000" spc="-5" dirty="0">
                <a:latin typeface="Calibri"/>
                <a:cs typeface="Calibri"/>
              </a:rPr>
              <a:t>Student Management System (SMS) </a:t>
            </a:r>
            <a:r>
              <a:rPr lang="en-GB" sz="2000" dirty="0">
                <a:latin typeface="Calibri"/>
                <a:cs typeface="Calibri"/>
              </a:rPr>
              <a:t>is a </a:t>
            </a:r>
            <a:r>
              <a:rPr lang="en-GB" sz="2000" spc="-5" dirty="0">
                <a:latin typeface="Calibri"/>
                <a:cs typeface="Calibri"/>
              </a:rPr>
              <a:t>solution </a:t>
            </a:r>
            <a:r>
              <a:rPr lang="en-GB" sz="2000" dirty="0">
                <a:latin typeface="Calibri"/>
                <a:cs typeface="Calibri"/>
              </a:rPr>
              <a:t>tool </a:t>
            </a:r>
            <a:r>
              <a:rPr lang="en-GB" sz="2000" spc="-5" dirty="0">
                <a:latin typeface="Calibri"/>
                <a:cs typeface="Calibri"/>
              </a:rPr>
              <a:t>that </a:t>
            </a:r>
            <a:r>
              <a:rPr lang="en-GB" sz="2000" dirty="0">
                <a:latin typeface="Calibri"/>
                <a:cs typeface="Calibri"/>
              </a:rPr>
              <a:t>is </a:t>
            </a:r>
            <a:r>
              <a:rPr lang="en-GB" sz="2000" spc="-5" dirty="0">
                <a:latin typeface="Calibri"/>
                <a:cs typeface="Calibri"/>
              </a:rPr>
              <a:t>designed to track, maintain and  </a:t>
            </a:r>
            <a:r>
              <a:rPr lang="en-GB" sz="2000" dirty="0">
                <a:latin typeface="Calibri"/>
                <a:cs typeface="Calibri"/>
              </a:rPr>
              <a:t>manage </a:t>
            </a:r>
            <a:r>
              <a:rPr lang="en-GB" sz="2000" spc="-5" dirty="0">
                <a:latin typeface="Calibri"/>
                <a:cs typeface="Calibri"/>
              </a:rPr>
              <a:t>all the data generated </a:t>
            </a:r>
            <a:r>
              <a:rPr lang="en-GB" sz="2000" dirty="0">
                <a:latin typeface="Calibri"/>
                <a:cs typeface="Calibri"/>
              </a:rPr>
              <a:t>by a </a:t>
            </a:r>
            <a:r>
              <a:rPr lang="en-GB" sz="2000" spc="-5" dirty="0">
                <a:latin typeface="Calibri"/>
                <a:cs typeface="Calibri"/>
              </a:rPr>
              <a:t>School, including </a:t>
            </a:r>
            <a:r>
              <a:rPr lang="en-GB" sz="2000" dirty="0">
                <a:latin typeface="Calibri"/>
                <a:cs typeface="Calibri"/>
              </a:rPr>
              <a:t>the </a:t>
            </a:r>
            <a:r>
              <a:rPr lang="en-GB" sz="2000" spc="-5" dirty="0">
                <a:latin typeface="Calibri"/>
                <a:cs typeface="Calibri"/>
              </a:rPr>
              <a:t>grades of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student, their attendance,  </a:t>
            </a:r>
            <a:r>
              <a:rPr lang="en-GB" sz="2000" dirty="0">
                <a:latin typeface="Calibri"/>
                <a:cs typeface="Calibri"/>
              </a:rPr>
              <a:t>grades </a:t>
            </a:r>
            <a:r>
              <a:rPr lang="en-GB" sz="2000" spc="-5" dirty="0">
                <a:latin typeface="Calibri"/>
                <a:cs typeface="Calibri"/>
              </a:rPr>
              <a:t>etc. </a:t>
            </a:r>
            <a:r>
              <a:rPr lang="en-GB" sz="2000" dirty="0">
                <a:latin typeface="Calibri"/>
                <a:cs typeface="Calibri"/>
              </a:rPr>
              <a:t>We have </a:t>
            </a:r>
            <a:r>
              <a:rPr lang="en-GB" sz="2000" spc="-5" dirty="0">
                <a:latin typeface="Calibri"/>
                <a:cs typeface="Calibri"/>
              </a:rPr>
              <a:t>tried to make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terminal based </a:t>
            </a:r>
            <a:r>
              <a:rPr lang="en-GB" sz="2000" dirty="0">
                <a:latin typeface="Calibri"/>
                <a:cs typeface="Calibri"/>
              </a:rPr>
              <a:t>program </a:t>
            </a:r>
            <a:r>
              <a:rPr lang="en-GB" sz="2000" spc="-5" dirty="0">
                <a:latin typeface="Calibri"/>
                <a:cs typeface="Calibri"/>
              </a:rPr>
              <a:t>facilitating the</a:t>
            </a:r>
            <a:r>
              <a:rPr lang="en-GB" sz="2000" spc="25" dirty="0">
                <a:latin typeface="Calibri"/>
                <a:cs typeface="Calibri"/>
              </a:rPr>
              <a:t> </a:t>
            </a:r>
            <a:r>
              <a:rPr lang="en-GB" sz="2000" spc="-5" dirty="0">
                <a:latin typeface="Calibri"/>
                <a:cs typeface="Calibri"/>
              </a:rPr>
              <a:t>same.</a:t>
            </a:r>
            <a:endParaRPr lang="en-GB" sz="2000" dirty="0">
              <a:latin typeface="Calibri"/>
              <a:cs typeface="Calibri"/>
            </a:endParaRPr>
          </a:p>
          <a:p>
            <a:pPr marL="504825">
              <a:lnSpc>
                <a:spcPct val="100000"/>
              </a:lnSpc>
              <a:spcBef>
                <a:spcPts val="15"/>
              </a:spcBef>
            </a:pPr>
            <a:r>
              <a:rPr lang="en-GB" sz="1800" spc="-5" dirty="0">
                <a:latin typeface="Calibri"/>
                <a:cs typeface="Calibri"/>
              </a:rPr>
              <a:t>These </a:t>
            </a:r>
            <a:r>
              <a:rPr lang="en-GB" sz="1800" dirty="0">
                <a:latin typeface="Calibri"/>
                <a:cs typeface="Calibri"/>
              </a:rPr>
              <a:t>are </a:t>
            </a:r>
            <a:r>
              <a:rPr lang="en-GB" sz="1800" spc="-5" dirty="0">
                <a:latin typeface="Calibri"/>
                <a:cs typeface="Calibri"/>
              </a:rPr>
              <a:t>entities used </a:t>
            </a:r>
            <a:r>
              <a:rPr lang="en-GB" sz="1800" dirty="0">
                <a:latin typeface="Calibri"/>
                <a:cs typeface="Calibri"/>
              </a:rPr>
              <a:t>in our </a:t>
            </a:r>
            <a:r>
              <a:rPr lang="en-GB" sz="1800" spc="-5" dirty="0">
                <a:latin typeface="Calibri"/>
                <a:cs typeface="Calibri"/>
              </a:rPr>
              <a:t>Student Management </a:t>
            </a:r>
            <a:r>
              <a:rPr lang="en-GB" sz="1800" dirty="0">
                <a:latin typeface="Calibri"/>
                <a:cs typeface="Calibri"/>
              </a:rPr>
              <a:t>System- </a:t>
            </a:r>
            <a:r>
              <a:rPr lang="en-GB" sz="1800" b="1" spc="-5" dirty="0">
                <a:latin typeface="Calibri"/>
                <a:cs typeface="Calibri"/>
              </a:rPr>
              <a:t>Registrar, Student, Professor,</a:t>
            </a:r>
            <a:r>
              <a:rPr lang="en-GB" sz="1800" b="1" spc="-10" dirty="0">
                <a:latin typeface="Calibri"/>
                <a:cs typeface="Calibri"/>
              </a:rPr>
              <a:t> </a:t>
            </a:r>
            <a:r>
              <a:rPr lang="en-GB" sz="1800" b="1" dirty="0">
                <a:latin typeface="Calibri"/>
                <a:cs typeface="Calibri"/>
              </a:rPr>
              <a:t>Course</a:t>
            </a:r>
            <a:r>
              <a:rPr lang="en-GB" sz="1800" dirty="0">
                <a:latin typeface="Calibri"/>
                <a:cs typeface="Calibri"/>
              </a:rPr>
              <a:t>.</a:t>
            </a:r>
          </a:p>
          <a:p>
            <a:pPr marL="927100" marR="67945" lvl="1" indent="-228600">
              <a:lnSpc>
                <a:spcPct val="101800"/>
              </a:lnSpc>
              <a:spcBef>
                <a:spcPts val="60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b="1" dirty="0">
                <a:latin typeface="Calibri"/>
                <a:cs typeface="Calibri"/>
              </a:rPr>
              <a:t>Registrar </a:t>
            </a:r>
            <a:r>
              <a:rPr lang="en-GB" sz="1800" dirty="0" err="1">
                <a:latin typeface="Calibri"/>
                <a:cs typeface="Calibri"/>
              </a:rPr>
              <a:t>enrolls</a:t>
            </a:r>
            <a:r>
              <a:rPr lang="en-GB" sz="1800" dirty="0">
                <a:latin typeface="Calibri"/>
                <a:cs typeface="Calibri"/>
              </a:rPr>
              <a:t> and </a:t>
            </a:r>
            <a:r>
              <a:rPr lang="en-GB" sz="1800" spc="-5" dirty="0">
                <a:latin typeface="Calibri"/>
                <a:cs typeface="Calibri"/>
              </a:rPr>
              <a:t>manages students </a:t>
            </a:r>
            <a:r>
              <a:rPr lang="en-GB" sz="1800" dirty="0">
                <a:latin typeface="Calibri"/>
                <a:cs typeface="Calibri"/>
              </a:rPr>
              <a:t>and </a:t>
            </a:r>
            <a:r>
              <a:rPr lang="en-GB" sz="1800" spc="-5" dirty="0">
                <a:latin typeface="Calibri"/>
                <a:cs typeface="Calibri"/>
              </a:rPr>
              <a:t>professors. Each </a:t>
            </a:r>
            <a:r>
              <a:rPr lang="en-GB" sz="1800" dirty="0">
                <a:latin typeface="Calibri"/>
                <a:cs typeface="Calibri"/>
              </a:rPr>
              <a:t>Admin would </a:t>
            </a:r>
            <a:r>
              <a:rPr lang="en-GB" sz="1800" spc="-5" dirty="0">
                <a:latin typeface="Calibri"/>
                <a:cs typeface="Calibri"/>
              </a:rPr>
              <a:t>have </a:t>
            </a:r>
            <a:r>
              <a:rPr lang="en-GB" sz="1800" dirty="0">
                <a:latin typeface="Calibri"/>
                <a:cs typeface="Calibri"/>
              </a:rPr>
              <a:t>an Admin </a:t>
            </a:r>
            <a:r>
              <a:rPr lang="en-GB" sz="1800" spc="-5" dirty="0">
                <a:latin typeface="Calibri"/>
                <a:cs typeface="Calibri"/>
              </a:rPr>
              <a:t>ID, Name,  </a:t>
            </a:r>
            <a:r>
              <a:rPr lang="en-GB" sz="1800" dirty="0">
                <a:latin typeface="Calibri"/>
                <a:cs typeface="Calibri"/>
              </a:rPr>
              <a:t>Email, and Password </a:t>
            </a:r>
            <a:r>
              <a:rPr lang="en-GB" sz="1800" spc="-5" dirty="0">
                <a:latin typeface="Calibri"/>
                <a:cs typeface="Calibri"/>
              </a:rPr>
              <a:t>stored </a:t>
            </a:r>
            <a:r>
              <a:rPr lang="en-GB" sz="1800" dirty="0">
                <a:latin typeface="Calibri"/>
                <a:cs typeface="Calibri"/>
              </a:rPr>
              <a:t>in a</a:t>
            </a:r>
            <a:r>
              <a:rPr lang="en-GB" sz="1800" spc="-2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database.</a:t>
            </a:r>
            <a:endParaRPr lang="en-GB" sz="1800" dirty="0">
              <a:latin typeface="Calibri"/>
              <a:cs typeface="Calibri"/>
            </a:endParaRPr>
          </a:p>
          <a:p>
            <a:pPr marL="927100" lvl="1" indent="-22923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Student </a:t>
            </a:r>
            <a:r>
              <a:rPr lang="en-GB" sz="1800" dirty="0">
                <a:latin typeface="Calibri"/>
                <a:cs typeface="Calibri"/>
              </a:rPr>
              <a:t>will </a:t>
            </a:r>
            <a:r>
              <a:rPr lang="en-GB" sz="1800" spc="-5" dirty="0">
                <a:latin typeface="Calibri"/>
                <a:cs typeface="Calibri"/>
              </a:rPr>
              <a:t>have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spc="-10" dirty="0">
                <a:latin typeface="Calibri"/>
                <a:cs typeface="Calibri"/>
              </a:rPr>
              <a:t>student </a:t>
            </a:r>
            <a:r>
              <a:rPr lang="en-GB" sz="1800" spc="-5" dirty="0">
                <a:latin typeface="Calibri"/>
                <a:cs typeface="Calibri"/>
              </a:rPr>
              <a:t>id, name, Email, semester, department </a:t>
            </a:r>
            <a:r>
              <a:rPr lang="en-GB" sz="1800" dirty="0">
                <a:latin typeface="Calibri"/>
                <a:cs typeface="Calibri"/>
              </a:rPr>
              <a:t>and a</a:t>
            </a:r>
            <a:r>
              <a:rPr lang="en-GB" sz="1800" spc="5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password.</a:t>
            </a:r>
            <a:endParaRPr lang="en-GB" sz="1800" dirty="0">
              <a:latin typeface="Calibri"/>
              <a:cs typeface="Calibri"/>
            </a:endParaRPr>
          </a:p>
          <a:p>
            <a:pPr marL="927100" lvl="1" indent="-22923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will </a:t>
            </a:r>
            <a:r>
              <a:rPr lang="en-GB" sz="1800" spc="-5" dirty="0">
                <a:latin typeface="Calibri"/>
                <a:cs typeface="Calibri"/>
              </a:rPr>
              <a:t>have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ID, </a:t>
            </a:r>
            <a:r>
              <a:rPr lang="en-GB" sz="1800" spc="-5" dirty="0">
                <a:latin typeface="Calibri"/>
                <a:cs typeface="Calibri"/>
              </a:rPr>
              <a:t>Name, Email, department, </a:t>
            </a:r>
            <a:r>
              <a:rPr lang="en-GB" sz="1800" dirty="0">
                <a:latin typeface="Calibri"/>
                <a:cs typeface="Calibri"/>
              </a:rPr>
              <a:t>and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password.</a:t>
            </a:r>
            <a:endParaRPr lang="en-GB" sz="1800" dirty="0">
              <a:latin typeface="Calibri"/>
              <a:cs typeface="Calibri"/>
            </a:endParaRPr>
          </a:p>
          <a:p>
            <a:pPr marL="927100" lvl="1" indent="-229235">
              <a:lnSpc>
                <a:spcPct val="100000"/>
              </a:lnSpc>
              <a:spcBef>
                <a:spcPts val="75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Course </a:t>
            </a:r>
            <a:r>
              <a:rPr lang="en-GB" sz="1800" dirty="0">
                <a:latin typeface="Calibri"/>
                <a:cs typeface="Calibri"/>
              </a:rPr>
              <a:t>has a </a:t>
            </a:r>
            <a:r>
              <a:rPr lang="en-GB" sz="1800" spc="-5" dirty="0">
                <a:latin typeface="Calibri"/>
                <a:cs typeface="Calibri"/>
              </a:rPr>
              <a:t>course id, name, credit, </a:t>
            </a:r>
            <a:r>
              <a:rPr lang="en-GB" sz="1800" spc="-5" dirty="0" err="1">
                <a:latin typeface="Calibri"/>
                <a:cs typeface="Calibri"/>
              </a:rPr>
              <a:t>no_of</a:t>
            </a:r>
            <a:r>
              <a:rPr lang="en-GB" sz="1800" spc="-5" dirty="0">
                <a:latin typeface="Calibri"/>
                <a:cs typeface="Calibri"/>
              </a:rPr>
              <a:t> _classes </a:t>
            </a:r>
            <a:r>
              <a:rPr lang="en-GB" sz="1800" dirty="0">
                <a:latin typeface="Calibri"/>
                <a:cs typeface="Calibri"/>
              </a:rPr>
              <a:t>and </a:t>
            </a:r>
            <a:r>
              <a:rPr lang="en-GB" sz="1800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ID </a:t>
            </a:r>
            <a:r>
              <a:rPr lang="en-GB" sz="1800" spc="-5" dirty="0">
                <a:latin typeface="Calibri"/>
                <a:cs typeface="Calibri"/>
              </a:rPr>
              <a:t>who </a:t>
            </a:r>
            <a:r>
              <a:rPr lang="en-GB" sz="1800" dirty="0">
                <a:latin typeface="Calibri"/>
                <a:cs typeface="Calibri"/>
              </a:rPr>
              <a:t>is teaching </a:t>
            </a:r>
            <a:r>
              <a:rPr lang="en-GB" sz="1800" spc="-5" dirty="0">
                <a:latin typeface="Calibri"/>
                <a:cs typeface="Calibri"/>
              </a:rPr>
              <a:t>that</a:t>
            </a:r>
            <a:r>
              <a:rPr lang="en-GB" sz="1800" spc="10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course.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 marR="5080" indent="83820">
              <a:lnSpc>
                <a:spcPct val="152100"/>
              </a:lnSpc>
              <a:spcBef>
                <a:spcPts val="15"/>
              </a:spcBef>
            </a:pPr>
            <a:r>
              <a:rPr lang="en-GB" sz="1400" dirty="0">
                <a:latin typeface="Calibri"/>
                <a:cs typeface="Calibri"/>
              </a:rPr>
              <a:t>A </a:t>
            </a:r>
            <a:r>
              <a:rPr lang="en-GB" sz="1400" spc="-5" dirty="0">
                <a:latin typeface="Calibri"/>
                <a:cs typeface="Calibri"/>
              </a:rPr>
              <a:t>student </a:t>
            </a:r>
            <a:r>
              <a:rPr lang="en-GB" sz="1400" dirty="0">
                <a:latin typeface="Calibri"/>
                <a:cs typeface="Calibri"/>
              </a:rPr>
              <a:t>is </a:t>
            </a:r>
            <a:r>
              <a:rPr lang="en-GB" sz="1400" spc="-5" dirty="0">
                <a:latin typeface="Calibri"/>
                <a:cs typeface="Calibri"/>
              </a:rPr>
              <a:t>enrolled into </a:t>
            </a:r>
            <a:r>
              <a:rPr lang="en-GB" sz="1400" dirty="0">
                <a:latin typeface="Calibri"/>
                <a:cs typeface="Calibri"/>
              </a:rPr>
              <a:t>a </a:t>
            </a:r>
            <a:r>
              <a:rPr lang="en-GB" sz="1400" spc="-5" dirty="0">
                <a:latin typeface="Calibri"/>
                <a:cs typeface="Calibri"/>
              </a:rPr>
              <a:t>course </a:t>
            </a:r>
            <a:r>
              <a:rPr lang="en-GB" sz="1400" dirty="0">
                <a:latin typeface="Calibri"/>
                <a:cs typeface="Calibri"/>
              </a:rPr>
              <a:t>using this </a:t>
            </a:r>
            <a:r>
              <a:rPr lang="en-GB" sz="1400" spc="-5" dirty="0">
                <a:latin typeface="Calibri"/>
                <a:cs typeface="Calibri"/>
              </a:rPr>
              <a:t>function. Initially attendance and  marks obtained </a:t>
            </a:r>
            <a:r>
              <a:rPr lang="en-GB" sz="1400" dirty="0">
                <a:latin typeface="Calibri"/>
                <a:cs typeface="Calibri"/>
              </a:rPr>
              <a:t>are </a:t>
            </a:r>
            <a:r>
              <a:rPr lang="en-GB" sz="1400" spc="-5" dirty="0">
                <a:latin typeface="Calibri"/>
                <a:cs typeface="Calibri"/>
              </a:rPr>
              <a:t>set </a:t>
            </a:r>
            <a:r>
              <a:rPr lang="en-GB" sz="1400" dirty="0">
                <a:latin typeface="Calibri"/>
                <a:cs typeface="Calibri"/>
              </a:rPr>
              <a:t>to</a:t>
            </a:r>
            <a:r>
              <a:rPr lang="en-GB" sz="1400" spc="-10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zero.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12. </a:t>
            </a:r>
            <a:r>
              <a:rPr lang="en-GB" sz="2800" b="1" dirty="0">
                <a:latin typeface="Calibri"/>
                <a:cs typeface="Calibri"/>
              </a:rPr>
              <a:t>Add student </a:t>
            </a:r>
            <a:r>
              <a:rPr lang="en-GB" sz="2800" b="1" spc="-5" dirty="0">
                <a:latin typeface="Calibri"/>
                <a:cs typeface="Calibri"/>
              </a:rPr>
              <a:t>to </a:t>
            </a:r>
            <a:r>
              <a:rPr lang="en-GB" sz="2800" b="1" dirty="0">
                <a:latin typeface="Calibri"/>
                <a:cs typeface="Calibri"/>
              </a:rPr>
              <a:t>a</a:t>
            </a:r>
            <a:r>
              <a:rPr lang="en-GB" sz="2800" b="1" spc="-5" dirty="0">
                <a:latin typeface="Calibri"/>
                <a:cs typeface="Calibri"/>
              </a:rPr>
              <a:t> course</a:t>
            </a:r>
            <a:endParaRPr lang="en-GB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35EFC68-BD69-FA25-F162-19AA617577B3}"/>
              </a:ext>
            </a:extLst>
          </p:cNvPr>
          <p:cNvSpPr txBox="1"/>
          <p:nvPr/>
        </p:nvSpPr>
        <p:spPr>
          <a:xfrm>
            <a:off x="269558" y="2482044"/>
            <a:ext cx="6623684" cy="323469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add_student_in_course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at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8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 marR="4984750" indent="-146685">
              <a:lnSpc>
                <a:spcPct val="112400"/>
              </a:lnSpc>
              <a:spcBef>
                <a:spcPts val="15"/>
              </a:spcBef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messaggeError; 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exit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 dirty="0">
              <a:latin typeface="Consolas"/>
              <a:cs typeface="Consolas"/>
            </a:endParaRPr>
          </a:p>
          <a:p>
            <a:pPr marL="17780" marR="145415" indent="219710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"insert into sturegist values('"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cid 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"',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sid +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"',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5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at 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 , "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+  mr 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);"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Consolas"/>
              <a:cs typeface="Consolas"/>
            </a:endParaRPr>
          </a:p>
          <a:p>
            <a:pPr marL="311150" marR="659130" indent="-73660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(exit != 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3005455">
              <a:lnSpc>
                <a:spcPts val="1430"/>
              </a:lnSpc>
              <a:spcBef>
                <a:spcPts val="6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::cerr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Insert"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(messaggeError);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9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84175" marR="512445" indent="219075">
              <a:lnSpc>
                <a:spcPts val="1430"/>
              </a:lnSpc>
              <a:spcBef>
                <a:spcPts val="6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::cout 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"Student registered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in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Successfully!"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::endl;  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95DBB-A89E-A09B-9D3B-AF9DE051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11" y="2207331"/>
            <a:ext cx="5322820" cy="37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0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99570" y="4238625"/>
            <a:ext cx="3203247" cy="1800225"/>
          </a:xfrm>
        </p:spPr>
      </p:pic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C58186-7CF2-2168-AF94-38433E00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135227" cy="743744"/>
          </a:xfrm>
        </p:spPr>
        <p:txBody>
          <a:bodyPr/>
          <a:lstStyle/>
          <a:p>
            <a:r>
              <a:rPr lang="en-IN" sz="2700" dirty="0"/>
              <a:t>FUNCTIONS Accessed </a:t>
            </a:r>
            <a:br>
              <a:rPr lang="en-IN" sz="2700" dirty="0"/>
            </a:br>
            <a:r>
              <a:rPr lang="en-IN" sz="2700" dirty="0"/>
              <a:t>by Students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90420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rmAutofit/>
          </a:bodyPr>
          <a:lstStyle/>
          <a:p>
            <a:pPr marL="469265">
              <a:lnSpc>
                <a:spcPct val="100000"/>
              </a:lnSpc>
              <a:spcBef>
                <a:spcPts val="875"/>
              </a:spcBef>
            </a:pPr>
            <a:r>
              <a:rPr lang="en-GB" sz="1800" dirty="0">
                <a:latin typeface="Calibri"/>
                <a:cs typeface="Calibri"/>
              </a:rPr>
              <a:t>This </a:t>
            </a:r>
            <a:r>
              <a:rPr lang="en-GB" sz="1800" spc="-10" dirty="0">
                <a:latin typeface="Calibri"/>
                <a:cs typeface="Calibri"/>
              </a:rPr>
              <a:t>is </a:t>
            </a:r>
            <a:r>
              <a:rPr lang="en-GB" sz="1800" spc="-5" dirty="0">
                <a:latin typeface="Calibri"/>
                <a:cs typeface="Calibri"/>
              </a:rPr>
              <a:t>used </a:t>
            </a:r>
            <a:r>
              <a:rPr lang="en-GB" sz="1800" dirty="0">
                <a:latin typeface="Calibri"/>
                <a:cs typeface="Calibri"/>
              </a:rPr>
              <a:t>by a </a:t>
            </a:r>
            <a:r>
              <a:rPr lang="en-GB" sz="1800" spc="-5" dirty="0">
                <a:latin typeface="Calibri"/>
                <a:cs typeface="Calibri"/>
              </a:rPr>
              <a:t>student to see </a:t>
            </a:r>
            <a:r>
              <a:rPr lang="en-GB" sz="1800" dirty="0">
                <a:latin typeface="Calibri"/>
                <a:cs typeface="Calibri"/>
              </a:rPr>
              <a:t>his </a:t>
            </a:r>
            <a:r>
              <a:rPr lang="en-GB" sz="1800" spc="-5" dirty="0">
                <a:latin typeface="Calibri"/>
                <a:cs typeface="Calibri"/>
              </a:rPr>
              <a:t>attendance </a:t>
            </a:r>
            <a:r>
              <a:rPr lang="en-GB" sz="1800" spc="-10" dirty="0">
                <a:latin typeface="Calibri"/>
                <a:cs typeface="Calibri"/>
              </a:rPr>
              <a:t>in </a:t>
            </a:r>
            <a:r>
              <a:rPr lang="en-GB" sz="1800" dirty="0">
                <a:latin typeface="Calibri"/>
                <a:cs typeface="Calibri"/>
              </a:rPr>
              <a:t>all the</a:t>
            </a:r>
            <a:r>
              <a:rPr lang="en-GB" sz="1800" spc="2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courses.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sz="2800" b="1" dirty="0">
                <a:latin typeface="Calibri"/>
                <a:cs typeface="Calibri"/>
              </a:rPr>
              <a:t>1. Show</a:t>
            </a:r>
            <a:r>
              <a:rPr lang="en-GB" sz="2800" b="1" spc="-1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Attendance</a:t>
            </a:r>
            <a:endParaRPr lang="en-GB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48B10AD-7B73-10BF-0959-422B22D0DB3D}"/>
              </a:ext>
            </a:extLst>
          </p:cNvPr>
          <p:cNvSpPr txBox="1"/>
          <p:nvPr/>
        </p:nvSpPr>
        <p:spPr>
          <a:xfrm>
            <a:off x="378329" y="2906201"/>
            <a:ext cx="6623684" cy="160528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showattendance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){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Consolas"/>
              <a:cs typeface="Consolas"/>
            </a:endParaRPr>
          </a:p>
          <a:p>
            <a:pPr marL="17780" marR="145415" indent="585470">
              <a:lnSpc>
                <a:spcPct val="113300"/>
              </a:lnSpc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sql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courseid , name 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attendance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no_of_classes  from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sturegist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join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course c on c.id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sturegist.courseid where 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050" spc="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291465" indent="292100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43000-E2AF-EE6B-505F-3CCA3BE1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54" y="2381884"/>
            <a:ext cx="5054746" cy="37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606EE-3F24-5C8A-14E1-06BCF770B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55" y="2207331"/>
            <a:ext cx="5086516" cy="3378374"/>
          </a:xfrm>
          <a:prstGeom prst="rect">
            <a:avLst/>
          </a:prstGeom>
        </p:spPr>
      </p:pic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>
              <a:lnSpc>
                <a:spcPct val="100000"/>
              </a:lnSpc>
              <a:spcBef>
                <a:spcPts val="890"/>
              </a:spcBef>
            </a:pP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student can see </a:t>
            </a:r>
            <a:r>
              <a:rPr lang="en-GB" sz="1400" dirty="0">
                <a:latin typeface="Calibri"/>
                <a:cs typeface="Calibri"/>
              </a:rPr>
              <a:t>all the </a:t>
            </a:r>
            <a:r>
              <a:rPr lang="en-GB" sz="1400" spc="-5" dirty="0">
                <a:latin typeface="Calibri"/>
                <a:cs typeface="Calibri"/>
              </a:rPr>
              <a:t>courses allocated </a:t>
            </a:r>
            <a:r>
              <a:rPr lang="en-GB" sz="1400" dirty="0">
                <a:latin typeface="Calibri"/>
                <a:cs typeface="Calibri"/>
              </a:rPr>
              <a:t>to </a:t>
            </a:r>
            <a:r>
              <a:rPr lang="en-GB" sz="1400" spc="-5" dirty="0">
                <a:latin typeface="Calibri"/>
                <a:cs typeface="Calibri"/>
              </a:rPr>
              <a:t>him with course id and name.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2.</a:t>
            </a:r>
            <a:r>
              <a:rPr lang="en-GB" sz="2800" b="1" dirty="0">
                <a:latin typeface="Calibri"/>
                <a:cs typeface="Calibri"/>
              </a:rPr>
              <a:t> Show </a:t>
            </a:r>
            <a:r>
              <a:rPr lang="en-GB" sz="2800" b="1" spc="-5" dirty="0">
                <a:latin typeface="Calibri"/>
                <a:cs typeface="Calibri"/>
              </a:rPr>
              <a:t>Allotted</a:t>
            </a:r>
            <a:r>
              <a:rPr lang="en-GB" sz="2800" b="1" spc="8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Courses</a:t>
            </a:r>
            <a:endParaRPr lang="en-GB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E632ADE-BBCB-B292-04A4-F31D3E24D3DE}"/>
              </a:ext>
            </a:extLst>
          </p:cNvPr>
          <p:cNvSpPr txBox="1"/>
          <p:nvPr/>
        </p:nvSpPr>
        <p:spPr>
          <a:xfrm>
            <a:off x="583812" y="2798150"/>
            <a:ext cx="6058431" cy="237097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showMycourses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sqlite3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string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course.id as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course_id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,course.name as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course_name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sturegist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join course on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courseid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course.id where 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studentid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'"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sid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"';"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cout&lt;&lt;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"*****************************************************************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sqlite3_exec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(DB,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cout&lt;&lt;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"*****************************************************************</a:t>
            </a:r>
            <a:r>
              <a:rPr lang="en-GB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7780">
              <a:lnSpc>
                <a:spcPts val="1170"/>
              </a:lnSpc>
            </a:pPr>
            <a:endParaRPr lang="en-GB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1427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8600" marR="5080">
              <a:lnSpc>
                <a:spcPct val="152100"/>
              </a:lnSpc>
              <a:spcBef>
                <a:spcPts val="15"/>
              </a:spcBef>
            </a:pPr>
            <a:r>
              <a:rPr lang="en-GB" sz="140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student can </a:t>
            </a:r>
            <a:r>
              <a:rPr lang="en-GB" sz="1400" dirty="0">
                <a:latin typeface="Calibri"/>
                <a:cs typeface="Calibri"/>
              </a:rPr>
              <a:t>view his </a:t>
            </a:r>
            <a:r>
              <a:rPr lang="en-GB" sz="1400" spc="-5" dirty="0">
                <a:latin typeface="Calibri"/>
                <a:cs typeface="Calibri"/>
              </a:rPr>
              <a:t>marks obtained </a:t>
            </a:r>
            <a:r>
              <a:rPr lang="en-GB" sz="1400" spc="-10" dirty="0">
                <a:latin typeface="Calibri"/>
                <a:cs typeface="Calibri"/>
              </a:rPr>
              <a:t>in </a:t>
            </a:r>
            <a:r>
              <a:rPr lang="en-GB" sz="1400" dirty="0">
                <a:latin typeface="Calibri"/>
                <a:cs typeface="Calibri"/>
              </a:rPr>
              <a:t>all</a:t>
            </a:r>
            <a:r>
              <a:rPr lang="en-GB" sz="1400" spc="4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courses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3.</a:t>
            </a:r>
            <a:r>
              <a:rPr lang="en-GB" sz="2800" b="1" dirty="0">
                <a:latin typeface="Calibri"/>
                <a:cs typeface="Calibri"/>
              </a:rPr>
              <a:t> Show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Marks</a:t>
            </a:r>
            <a:endParaRPr lang="en-GB" dirty="0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63400AA8-276E-A5B0-7051-1507855A18B2}"/>
              </a:ext>
            </a:extLst>
          </p:cNvPr>
          <p:cNvSpPr txBox="1"/>
          <p:nvPr/>
        </p:nvSpPr>
        <p:spPr>
          <a:xfrm>
            <a:off x="640320" y="2921711"/>
            <a:ext cx="6623684" cy="142430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showmarks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){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7780" marR="445134" indent="438784">
              <a:lnSpc>
                <a:spcPct val="1124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sql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courseid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name as 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marks from sturegist join  course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 on c.id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sturegist.courseid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where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+sid+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311150" marR="439420" indent="146050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98B22-9FCE-F5AC-749A-BEE9B4A5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792" y="2524168"/>
            <a:ext cx="4853561" cy="27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1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>
              <a:lnSpc>
                <a:spcPct val="100000"/>
              </a:lnSpc>
              <a:spcBef>
                <a:spcPts val="875"/>
              </a:spcBef>
            </a:pPr>
            <a:r>
              <a:rPr lang="en-GB" sz="1400" spc="-5" dirty="0">
                <a:latin typeface="Calibri"/>
                <a:cs typeface="Calibri"/>
              </a:rPr>
              <a:t>Student </a:t>
            </a:r>
            <a:r>
              <a:rPr lang="en-GB" sz="1400" dirty="0">
                <a:latin typeface="Calibri"/>
                <a:cs typeface="Calibri"/>
              </a:rPr>
              <a:t>can </a:t>
            </a:r>
            <a:r>
              <a:rPr lang="en-GB" sz="1400" spc="-5" dirty="0">
                <a:latin typeface="Calibri"/>
                <a:cs typeface="Calibri"/>
              </a:rPr>
              <a:t>see all </a:t>
            </a:r>
            <a:r>
              <a:rPr lang="en-GB" sz="1400" spc="-1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offered courses with </a:t>
            </a:r>
            <a:r>
              <a:rPr lang="en-GB" sz="1400" dirty="0">
                <a:latin typeface="Calibri"/>
                <a:cs typeface="Calibri"/>
              </a:rPr>
              <a:t>details </a:t>
            </a:r>
            <a:r>
              <a:rPr lang="en-GB" sz="1400" spc="-5" dirty="0">
                <a:latin typeface="Calibri"/>
                <a:cs typeface="Calibri"/>
              </a:rPr>
              <a:t>of the professor </a:t>
            </a:r>
            <a:r>
              <a:rPr lang="en-GB" sz="1400" dirty="0">
                <a:latin typeface="Calibri"/>
                <a:cs typeface="Calibri"/>
              </a:rPr>
              <a:t>teaching</a:t>
            </a:r>
            <a:r>
              <a:rPr lang="en-GB" sz="1400" spc="4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it.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4. </a:t>
            </a:r>
            <a:r>
              <a:rPr lang="en-GB" sz="2800" b="1" dirty="0">
                <a:latin typeface="Calibri"/>
                <a:cs typeface="Calibri"/>
              </a:rPr>
              <a:t>Show all </a:t>
            </a:r>
            <a:r>
              <a:rPr lang="en-GB" sz="2800" b="1" spc="-5" dirty="0">
                <a:latin typeface="Calibri"/>
                <a:cs typeface="Calibri"/>
              </a:rPr>
              <a:t>offered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courses</a:t>
            </a:r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0CC749D-3A01-2346-A5ED-646A732EBF5E}"/>
              </a:ext>
            </a:extLst>
          </p:cNvPr>
          <p:cNvSpPr txBox="1"/>
          <p:nvPr/>
        </p:nvSpPr>
        <p:spPr>
          <a:xfrm>
            <a:off x="393740" y="3046798"/>
            <a:ext cx="6623684" cy="19665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showOfferedCourses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17780" marR="224154" indent="292735">
              <a:lnSpc>
                <a:spcPct val="112999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course.id as CourseID, course.name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credit as  CourseCredit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no_of_classes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professor.id as ProfID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professor.name as ProfName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professor.email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ProfessorEmail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department from course join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professor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on 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course.prof_id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05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professor.id;"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109AE-A3B8-719E-B1DB-6433C754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27" y="2255777"/>
            <a:ext cx="5080293" cy="28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99570" y="4238625"/>
            <a:ext cx="3203247" cy="1800225"/>
          </a:xfrm>
        </p:spPr>
      </p:pic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C58186-7CF2-2168-AF94-38433E00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135227" cy="743744"/>
          </a:xfrm>
        </p:spPr>
        <p:txBody>
          <a:bodyPr/>
          <a:lstStyle/>
          <a:p>
            <a:r>
              <a:rPr lang="en-IN" sz="2700" dirty="0"/>
              <a:t>FUNCTIONS Accessed </a:t>
            </a:r>
            <a:br>
              <a:rPr lang="en-IN" sz="2700" dirty="0"/>
            </a:br>
            <a:r>
              <a:rPr lang="en-IN" sz="2700" dirty="0"/>
              <a:t>by PROFESSOR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3093927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rmAutofit/>
          </a:bodyPr>
          <a:lstStyle/>
          <a:p>
            <a:pPr marL="469265" marR="5080">
              <a:lnSpc>
                <a:spcPts val="2570"/>
              </a:lnSpc>
              <a:spcBef>
                <a:spcPts val="85"/>
              </a:spcBef>
            </a:pPr>
            <a:r>
              <a:rPr lang="en-GB" sz="1800" dirty="0">
                <a:latin typeface="Calibri"/>
                <a:cs typeface="Calibri"/>
              </a:rPr>
              <a:t>The </a:t>
            </a:r>
            <a:r>
              <a:rPr lang="en-GB" sz="1800" spc="-5" dirty="0">
                <a:latin typeface="Calibri"/>
                <a:cs typeface="Calibri"/>
              </a:rPr>
              <a:t>professor updates </a:t>
            </a:r>
            <a:r>
              <a:rPr lang="en-GB" sz="1800" dirty="0">
                <a:latin typeface="Calibri"/>
                <a:cs typeface="Calibri"/>
              </a:rPr>
              <a:t>the </a:t>
            </a:r>
            <a:r>
              <a:rPr lang="en-GB" sz="1800" spc="-5" dirty="0">
                <a:latin typeface="Calibri"/>
                <a:cs typeface="Calibri"/>
              </a:rPr>
              <a:t>attendance of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spc="-5" dirty="0">
                <a:latin typeface="Calibri"/>
                <a:cs typeface="Calibri"/>
              </a:rPr>
              <a:t>particular student </a:t>
            </a:r>
            <a:r>
              <a:rPr lang="en-GB" sz="1800" dirty="0">
                <a:latin typeface="Calibri"/>
                <a:cs typeface="Calibri"/>
              </a:rPr>
              <a:t>in a </a:t>
            </a:r>
            <a:r>
              <a:rPr lang="en-GB" sz="1800" spc="-5" dirty="0">
                <a:latin typeface="Calibri"/>
                <a:cs typeface="Calibri"/>
              </a:rPr>
              <a:t>particular  course.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sz="2800" b="1" dirty="0">
                <a:latin typeface="Calibri"/>
                <a:cs typeface="Calibri"/>
              </a:rPr>
              <a:t>1. </a:t>
            </a:r>
            <a:r>
              <a:rPr lang="en-GB" sz="2800" b="1" spc="-5" dirty="0">
                <a:latin typeface="Calibri"/>
                <a:cs typeface="Calibri"/>
              </a:rPr>
              <a:t>Update</a:t>
            </a:r>
            <a:r>
              <a:rPr lang="en-GB" sz="2800" b="1" spc="-1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Attendance</a:t>
            </a:r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AF1D7E4-A17B-43EA-014D-EAEC723ABC33}"/>
              </a:ext>
            </a:extLst>
          </p:cNvPr>
          <p:cNvSpPr txBox="1"/>
          <p:nvPr/>
        </p:nvSpPr>
        <p:spPr>
          <a:xfrm>
            <a:off x="527304" y="2213101"/>
            <a:ext cx="6051296" cy="4544064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updateattendance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at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3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530225" marR="4617720">
              <a:lnSpc>
                <a:spcPct val="1133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</a:t>
            </a:r>
            <a:r>
              <a:rPr sz="1050" spc="-30" dirty="0">
                <a:solidFill>
                  <a:srgbClr val="9CDCFD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  <a:spcBef>
                <a:spcPts val="16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sql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"update sturegist set attendance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15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at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where 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80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 and courseid =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95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Consolas"/>
              <a:cs typeface="Consolas"/>
            </a:endParaRPr>
          </a:p>
          <a:p>
            <a:pPr marL="311150" marR="439420" indent="146050">
              <a:lnSpc>
                <a:spcPct val="112400"/>
              </a:lnSpc>
            </a:pP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!=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3004820">
              <a:lnSpc>
                <a:spcPct val="113300"/>
              </a:lnSpc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cerr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Update"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  <a:spcBef>
                <a:spcPts val="160"/>
              </a:spcBef>
            </a:pPr>
            <a:r>
              <a:rPr sz="1050" spc="-5" dirty="0">
                <a:solidFill>
                  <a:srgbClr val="6A9954"/>
                </a:solidFill>
                <a:latin typeface="Consolas"/>
                <a:cs typeface="Consolas"/>
              </a:rPr>
              <a:t>// throw</a:t>
            </a:r>
            <a:r>
              <a:rPr sz="105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6A9954"/>
                </a:solidFill>
                <a:latin typeface="Consolas"/>
                <a:cs typeface="Consolas"/>
              </a:rPr>
              <a:t>std::exception();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84175" marR="512445" indent="219075">
              <a:lnSpc>
                <a:spcPct val="112400"/>
              </a:lnSpc>
              <a:spcBef>
                <a:spcPts val="10"/>
              </a:spcBef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cout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"Attendance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Updated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Successfully!"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DD768-DB9D-4E33-CD2E-19E9BAD1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293" y="2419281"/>
            <a:ext cx="5163198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93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>
              <a:lnSpc>
                <a:spcPct val="100000"/>
              </a:lnSpc>
              <a:spcBef>
                <a:spcPts val="875"/>
              </a:spcBef>
            </a:pPr>
            <a:r>
              <a:rPr lang="en-GB" sz="1400" spc="-5" dirty="0">
                <a:latin typeface="Calibri"/>
                <a:cs typeface="Calibri"/>
              </a:rPr>
              <a:t>Professor </a:t>
            </a:r>
            <a:r>
              <a:rPr lang="en-GB" sz="1400" dirty="0">
                <a:latin typeface="Calibri"/>
                <a:cs typeface="Calibri"/>
              </a:rPr>
              <a:t>updates a </a:t>
            </a:r>
            <a:r>
              <a:rPr lang="en-GB" sz="1400" spc="-5" dirty="0">
                <a:latin typeface="Calibri"/>
                <a:cs typeface="Calibri"/>
              </a:rPr>
              <a:t>students </a:t>
            </a:r>
            <a:r>
              <a:rPr lang="en-GB" sz="1400" dirty="0">
                <a:latin typeface="Calibri"/>
                <a:cs typeface="Calibri"/>
              </a:rPr>
              <a:t>marks </a:t>
            </a:r>
            <a:r>
              <a:rPr lang="en-GB" sz="1400" spc="-10" dirty="0">
                <a:latin typeface="Calibri"/>
                <a:cs typeface="Calibri"/>
              </a:rPr>
              <a:t>in </a:t>
            </a:r>
            <a:r>
              <a:rPr lang="en-GB" sz="1400" dirty="0">
                <a:latin typeface="Calibri"/>
                <a:cs typeface="Calibri"/>
              </a:rPr>
              <a:t>a particular</a:t>
            </a:r>
            <a:r>
              <a:rPr lang="en-GB" sz="1400" spc="-3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course.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2. </a:t>
            </a:r>
            <a:r>
              <a:rPr lang="en-GB" sz="2800" b="1" spc="-5" dirty="0">
                <a:latin typeface="Calibri"/>
                <a:cs typeface="Calibri"/>
              </a:rPr>
              <a:t>Update</a:t>
            </a:r>
            <a:r>
              <a:rPr lang="en-GB" sz="2800" b="1" spc="8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Marks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4022F-56C8-0EF8-76BD-B4BC5EE6A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9"/>
          <a:stretch/>
        </p:blipFill>
        <p:spPr>
          <a:xfrm>
            <a:off x="6935056" y="2377216"/>
            <a:ext cx="5131943" cy="2994179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6486A4B4-644E-1D86-3B4E-1CD1A6DA9035}"/>
              </a:ext>
            </a:extLst>
          </p:cNvPr>
          <p:cNvSpPr txBox="1"/>
          <p:nvPr/>
        </p:nvSpPr>
        <p:spPr>
          <a:xfrm>
            <a:off x="195788" y="2377216"/>
            <a:ext cx="6623684" cy="323342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updatemarks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cid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530225" marR="4617720">
              <a:lnSpc>
                <a:spcPct val="11330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</a:t>
            </a:r>
            <a:r>
              <a:rPr sz="1050" spc="-30" dirty="0">
                <a:solidFill>
                  <a:srgbClr val="9CDCFD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 marR="218440" indent="438784">
              <a:lnSpc>
                <a:spcPct val="112400"/>
              </a:lnSpc>
              <a:spcBef>
                <a:spcPts val="15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sql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"update sturegist set marks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mr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where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studentid=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sid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"' and courseid= 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60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Consolas"/>
              <a:cs typeface="Consolas"/>
            </a:endParaRPr>
          </a:p>
          <a:p>
            <a:pPr marL="311150" marR="439420" indent="146050">
              <a:lnSpc>
                <a:spcPct val="113300"/>
              </a:lnSpc>
              <a:spcBef>
                <a:spcPts val="5"/>
              </a:spcBef>
            </a:pP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5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spc="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!=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3004820">
              <a:lnSpc>
                <a:spcPct val="113300"/>
              </a:lnSpc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cerr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Update"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6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84175" marR="512445" indent="219075">
              <a:lnSpc>
                <a:spcPct val="113300"/>
              </a:lnSpc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cout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"Marks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Updated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Successfully!"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2814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2885">
              <a:lnSpc>
                <a:spcPct val="100000"/>
              </a:lnSpc>
              <a:spcBef>
                <a:spcPts val="890"/>
              </a:spcBef>
            </a:pPr>
            <a:r>
              <a:rPr lang="en-GB" sz="1400" spc="-5" dirty="0">
                <a:latin typeface="Calibri"/>
                <a:cs typeface="Calibri"/>
              </a:rPr>
              <a:t>Professor </a:t>
            </a:r>
            <a:r>
              <a:rPr lang="en-GB" sz="1400" dirty="0">
                <a:latin typeface="Calibri"/>
                <a:cs typeface="Calibri"/>
              </a:rPr>
              <a:t>gets a list </a:t>
            </a:r>
            <a:r>
              <a:rPr lang="en-GB" sz="1400" spc="-5" dirty="0">
                <a:latin typeface="Calibri"/>
                <a:cs typeface="Calibri"/>
              </a:rPr>
              <a:t>of </a:t>
            </a:r>
            <a:r>
              <a:rPr lang="en-GB" sz="1400" dirty="0">
                <a:latin typeface="Calibri"/>
                <a:cs typeface="Calibri"/>
              </a:rPr>
              <a:t>all the </a:t>
            </a:r>
            <a:r>
              <a:rPr lang="en-GB" sz="1400" spc="-5" dirty="0">
                <a:latin typeface="Calibri"/>
                <a:cs typeface="Calibri"/>
              </a:rPr>
              <a:t>students </a:t>
            </a:r>
            <a:r>
              <a:rPr lang="en-GB" sz="1400" spc="-10" dirty="0">
                <a:latin typeface="Calibri"/>
                <a:cs typeface="Calibri"/>
              </a:rPr>
              <a:t>in </a:t>
            </a:r>
            <a:r>
              <a:rPr lang="en-GB" sz="1400" spc="-5" dirty="0">
                <a:latin typeface="Calibri"/>
                <a:cs typeface="Calibri"/>
              </a:rPr>
              <a:t>his</a:t>
            </a:r>
            <a:r>
              <a:rPr lang="en-GB" sz="1400" spc="-20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course.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3.</a:t>
            </a:r>
            <a:r>
              <a:rPr lang="en-GB" sz="2800" b="1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Get Enrolled</a:t>
            </a:r>
            <a:r>
              <a:rPr lang="en-GB" sz="2800" b="1" spc="-1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List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F2F09-8E13-B88B-9321-48E146C6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1" y="2465267"/>
            <a:ext cx="4073734" cy="2346446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49943DF6-A478-6033-14A1-7D18DD9E69FE}"/>
              </a:ext>
            </a:extLst>
          </p:cNvPr>
          <p:cNvSpPr txBox="1"/>
          <p:nvPr/>
        </p:nvSpPr>
        <p:spPr>
          <a:xfrm>
            <a:off x="396395" y="2906836"/>
            <a:ext cx="6623684" cy="160401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enrolleddlist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17780" marR="147320" indent="292735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c.name as 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studentid as 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s.name as  Student_Name from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sturegist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join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course c on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c.id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sturegist.courseid join student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on  sturegist.studentid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s.id where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c.id =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5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cid</a:t>
            </a:r>
            <a:r>
              <a:rPr sz="1050" spc="-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291465" indent="292100">
              <a:lnSpc>
                <a:spcPct val="113399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2732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BFA3ED-411E-BD39-3E7A-EB8C55183A4F}"/>
              </a:ext>
            </a:extLst>
          </p:cNvPr>
          <p:cNvSpPr txBox="1"/>
          <p:nvPr/>
        </p:nvSpPr>
        <p:spPr>
          <a:xfrm>
            <a:off x="3879352" y="1691312"/>
            <a:ext cx="8244154" cy="487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>
              <a:spcBef>
                <a:spcPts val="95"/>
              </a:spcBef>
              <a:tabLst>
                <a:tab pos="927100" algn="l"/>
                <a:tab pos="927735" algn="l"/>
              </a:tabLst>
            </a:pPr>
            <a:r>
              <a:rPr lang="en-GB" sz="3200" dirty="0">
                <a:latin typeface="Calibri"/>
                <a:cs typeface="Calibri"/>
              </a:rPr>
              <a:t>Relationships &amp; Functionalities:</a:t>
            </a:r>
          </a:p>
          <a:p>
            <a:pPr marL="927100" lvl="1" indent="-229235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Course </a:t>
            </a:r>
            <a:r>
              <a:rPr lang="en-GB" sz="1800" dirty="0">
                <a:latin typeface="Calibri"/>
                <a:cs typeface="Calibri"/>
              </a:rPr>
              <a:t>is </a:t>
            </a:r>
            <a:r>
              <a:rPr lang="en-GB" sz="1800" spc="-5" dirty="0">
                <a:latin typeface="Calibri"/>
                <a:cs typeface="Calibri"/>
              </a:rPr>
              <a:t>taught by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and a </a:t>
            </a:r>
            <a:r>
              <a:rPr lang="en-GB" sz="1800" b="1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may or </a:t>
            </a:r>
            <a:r>
              <a:rPr lang="en-GB" sz="1800" spc="-5" dirty="0">
                <a:latin typeface="Calibri"/>
                <a:cs typeface="Calibri"/>
              </a:rPr>
              <a:t>may not teach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spc="-5" dirty="0">
                <a:latin typeface="Calibri"/>
                <a:cs typeface="Calibri"/>
              </a:rPr>
              <a:t>course.</a:t>
            </a:r>
            <a:endParaRPr lang="en-GB" sz="1800" dirty="0">
              <a:latin typeface="Calibri"/>
              <a:cs typeface="Calibri"/>
            </a:endParaRPr>
          </a:p>
          <a:p>
            <a:pPr marL="927100" lvl="1" indent="-229235">
              <a:lnSpc>
                <a:spcPct val="100000"/>
              </a:lnSpc>
              <a:spcBef>
                <a:spcPts val="85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Student </a:t>
            </a:r>
            <a:r>
              <a:rPr lang="en-GB" sz="1800" dirty="0">
                <a:latin typeface="Calibri"/>
                <a:cs typeface="Calibri"/>
              </a:rPr>
              <a:t>can </a:t>
            </a:r>
            <a:r>
              <a:rPr lang="en-GB" sz="1800" spc="-10" dirty="0">
                <a:latin typeface="Calibri"/>
                <a:cs typeface="Calibri"/>
              </a:rPr>
              <a:t>be </a:t>
            </a:r>
            <a:r>
              <a:rPr lang="en-GB" sz="1800" spc="-5" dirty="0">
                <a:latin typeface="Calibri"/>
                <a:cs typeface="Calibri"/>
              </a:rPr>
              <a:t>enrolled </a:t>
            </a:r>
            <a:r>
              <a:rPr lang="en-GB" sz="1800" spc="-10" dirty="0">
                <a:latin typeface="Calibri"/>
                <a:cs typeface="Calibri"/>
              </a:rPr>
              <a:t>in </a:t>
            </a:r>
            <a:r>
              <a:rPr lang="en-GB" sz="1800" dirty="0">
                <a:latin typeface="Calibri"/>
                <a:cs typeface="Calibri"/>
              </a:rPr>
              <a:t>one or more</a:t>
            </a:r>
            <a:r>
              <a:rPr lang="en-GB" sz="1800" spc="5" dirty="0">
                <a:latin typeface="Calibri"/>
                <a:cs typeface="Calibri"/>
              </a:rPr>
              <a:t> </a:t>
            </a:r>
            <a:r>
              <a:rPr lang="en-GB" sz="1800" b="1" spc="-5" dirty="0">
                <a:latin typeface="Calibri"/>
                <a:cs typeface="Calibri"/>
              </a:rPr>
              <a:t>Courses</a:t>
            </a:r>
            <a:endParaRPr lang="en-GB" sz="1800" dirty="0">
              <a:latin typeface="Calibri"/>
              <a:cs typeface="Calibri"/>
            </a:endParaRPr>
          </a:p>
          <a:p>
            <a:pPr marL="927100" lvl="1" indent="-229235">
              <a:lnSpc>
                <a:spcPct val="100000"/>
              </a:lnSpc>
              <a:spcBef>
                <a:spcPts val="70"/>
              </a:spcBef>
              <a:buFont typeface="Symbol"/>
              <a:buChar char=""/>
              <a:tabLst>
                <a:tab pos="927100" algn="l"/>
                <a:tab pos="927735" algn="l"/>
              </a:tabLst>
            </a:pPr>
            <a:r>
              <a:rPr lang="en-GB" sz="1800" spc="-5" dirty="0">
                <a:latin typeface="Calibri"/>
                <a:cs typeface="Calibri"/>
              </a:rPr>
              <a:t>There should be </a:t>
            </a:r>
            <a:r>
              <a:rPr lang="en-GB" sz="1800" spc="-10" dirty="0">
                <a:latin typeface="Calibri"/>
                <a:cs typeface="Calibri"/>
              </a:rPr>
              <a:t>at </a:t>
            </a:r>
            <a:r>
              <a:rPr lang="en-GB" sz="1800" dirty="0">
                <a:latin typeface="Calibri"/>
                <a:cs typeface="Calibri"/>
              </a:rPr>
              <a:t>one and only one </a:t>
            </a:r>
            <a:r>
              <a:rPr lang="en-GB" sz="1800" b="1" spc="-5" dirty="0">
                <a:latin typeface="Calibri"/>
                <a:cs typeface="Calibri"/>
              </a:rPr>
              <a:t>Professor </a:t>
            </a:r>
            <a:r>
              <a:rPr lang="en-GB" sz="1800" spc="-5" dirty="0">
                <a:latin typeface="Calibri"/>
                <a:cs typeface="Calibri"/>
              </a:rPr>
              <a:t>teaching </a:t>
            </a:r>
            <a:r>
              <a:rPr lang="en-GB" sz="1800" dirty="0">
                <a:latin typeface="Calibri"/>
                <a:cs typeface="Calibri"/>
              </a:rPr>
              <a:t>a </a:t>
            </a:r>
            <a:r>
              <a:rPr lang="en-GB" sz="1800" b="1" spc="-5" dirty="0">
                <a:latin typeface="Calibri"/>
                <a:cs typeface="Calibri"/>
              </a:rPr>
              <a:t>Course</a:t>
            </a:r>
            <a:r>
              <a:rPr lang="en-GB" sz="1800" b="1" spc="-10" dirty="0">
                <a:latin typeface="Calibri"/>
                <a:cs typeface="Calibri"/>
              </a:rPr>
              <a:t> </a:t>
            </a:r>
            <a:r>
              <a:rPr lang="en-GB" sz="1800" b="1" dirty="0">
                <a:latin typeface="Calibri"/>
                <a:cs typeface="Calibri"/>
              </a:rPr>
              <a:t>.</a:t>
            </a:r>
            <a:endParaRPr lang="en-GB" sz="1800" dirty="0">
              <a:latin typeface="Calibri"/>
              <a:cs typeface="Calibri"/>
            </a:endParaRPr>
          </a:p>
          <a:p>
            <a:pPr marL="12700" marR="5080" lvl="1">
              <a:lnSpc>
                <a:spcPct val="101800"/>
              </a:lnSpc>
              <a:spcBef>
                <a:spcPts val="55"/>
              </a:spcBef>
              <a:tabLst>
                <a:tab pos="927100" algn="l"/>
                <a:tab pos="927735" algn="l"/>
              </a:tabLst>
            </a:pPr>
            <a:r>
              <a:rPr lang="en-GB" sz="2000" spc="-5" dirty="0">
                <a:latin typeface="Calibri"/>
                <a:cs typeface="Calibri"/>
              </a:rPr>
              <a:t>Professor can update attendance and marks of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particular student for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particular course.  </a:t>
            </a:r>
            <a:r>
              <a:rPr lang="en-GB" sz="2000" dirty="0">
                <a:latin typeface="Calibri"/>
                <a:cs typeface="Calibri"/>
              </a:rPr>
              <a:t>We are </a:t>
            </a:r>
            <a:r>
              <a:rPr lang="en-GB" sz="2000" spc="-5" dirty="0">
                <a:latin typeface="Calibri"/>
                <a:cs typeface="Calibri"/>
              </a:rPr>
              <a:t>providing C++ </a:t>
            </a:r>
            <a:r>
              <a:rPr lang="en-GB" sz="2000" dirty="0">
                <a:latin typeface="Calibri"/>
                <a:cs typeface="Calibri"/>
              </a:rPr>
              <a:t>&amp; </a:t>
            </a:r>
            <a:r>
              <a:rPr lang="en-GB" sz="2000" spc="-5" dirty="0">
                <a:latin typeface="Calibri"/>
                <a:cs typeface="Calibri"/>
              </a:rPr>
              <a:t>SQL </a:t>
            </a:r>
            <a:r>
              <a:rPr lang="en-GB" sz="2000" dirty="0">
                <a:latin typeface="Calibri"/>
                <a:cs typeface="Calibri"/>
              </a:rPr>
              <a:t>based </a:t>
            </a:r>
            <a:r>
              <a:rPr lang="en-GB" sz="2000" spc="-5" dirty="0">
                <a:latin typeface="Calibri"/>
                <a:cs typeface="Calibri"/>
              </a:rPr>
              <a:t>program where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user </a:t>
            </a:r>
            <a:r>
              <a:rPr lang="en-GB" sz="2000" dirty="0">
                <a:latin typeface="Calibri"/>
                <a:cs typeface="Calibri"/>
              </a:rPr>
              <a:t>(Registrar, </a:t>
            </a:r>
            <a:r>
              <a:rPr lang="en-GB" sz="2000" spc="-5" dirty="0">
                <a:latin typeface="Calibri"/>
                <a:cs typeface="Calibri"/>
              </a:rPr>
              <a:t>Student and Professors) can </a:t>
            </a:r>
            <a:r>
              <a:rPr lang="en-GB" sz="2000" spc="-10" dirty="0">
                <a:latin typeface="Calibri"/>
                <a:cs typeface="Calibri"/>
              </a:rPr>
              <a:t>login  </a:t>
            </a:r>
            <a:r>
              <a:rPr lang="en-GB" sz="2000" spc="-5" dirty="0">
                <a:latin typeface="Calibri"/>
                <a:cs typeface="Calibri"/>
              </a:rPr>
              <a:t>using their </a:t>
            </a:r>
            <a:r>
              <a:rPr lang="en-GB" sz="2000" dirty="0">
                <a:latin typeface="Calibri"/>
                <a:cs typeface="Calibri"/>
              </a:rPr>
              <a:t>ID’s </a:t>
            </a:r>
            <a:r>
              <a:rPr lang="en-GB" sz="2000" spc="-5" dirty="0">
                <a:latin typeface="Calibri"/>
                <a:cs typeface="Calibri"/>
              </a:rPr>
              <a:t>and passwords which </a:t>
            </a:r>
            <a:r>
              <a:rPr lang="en-GB" sz="2000" dirty="0">
                <a:latin typeface="Calibri"/>
                <a:cs typeface="Calibri"/>
              </a:rPr>
              <a:t>will be </a:t>
            </a:r>
            <a:r>
              <a:rPr lang="en-GB" sz="2000" spc="-5" dirty="0">
                <a:latin typeface="Calibri"/>
                <a:cs typeface="Calibri"/>
              </a:rPr>
              <a:t>matched </a:t>
            </a:r>
            <a:r>
              <a:rPr lang="en-GB" sz="2000" dirty="0">
                <a:latin typeface="Calibri"/>
                <a:cs typeface="Calibri"/>
              </a:rPr>
              <a:t>from </a:t>
            </a:r>
            <a:r>
              <a:rPr lang="en-GB" sz="2000" spc="-5" dirty="0">
                <a:latin typeface="Calibri"/>
                <a:cs typeface="Calibri"/>
              </a:rPr>
              <a:t>the database. Upon successful </a:t>
            </a:r>
            <a:r>
              <a:rPr lang="en-GB" sz="2000" dirty="0">
                <a:latin typeface="Calibri"/>
                <a:cs typeface="Calibri"/>
              </a:rPr>
              <a:t>login, </a:t>
            </a:r>
            <a:r>
              <a:rPr lang="en-GB" sz="2000" spc="-5" dirty="0">
                <a:latin typeface="Calibri"/>
                <a:cs typeface="Calibri"/>
              </a:rPr>
              <a:t>Admin  can onboard students and professors </a:t>
            </a:r>
            <a:r>
              <a:rPr lang="en-GB" sz="2000" dirty="0">
                <a:latin typeface="Calibri"/>
                <a:cs typeface="Calibri"/>
              </a:rPr>
              <a:t>, </a:t>
            </a:r>
            <a:r>
              <a:rPr lang="en-GB" sz="2000" spc="-5" dirty="0">
                <a:latin typeface="Calibri"/>
                <a:cs typeface="Calibri"/>
              </a:rPr>
              <a:t>add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10" dirty="0">
                <a:latin typeface="Calibri"/>
                <a:cs typeface="Calibri"/>
              </a:rPr>
              <a:t>course </a:t>
            </a:r>
            <a:r>
              <a:rPr lang="en-GB" sz="2000" spc="-5" dirty="0">
                <a:latin typeface="Calibri"/>
                <a:cs typeface="Calibri"/>
              </a:rPr>
              <a:t>and register </a:t>
            </a:r>
            <a:r>
              <a:rPr lang="en-GB" sz="2000" dirty="0">
                <a:latin typeface="Calibri"/>
                <a:cs typeface="Calibri"/>
              </a:rPr>
              <a:t>a </a:t>
            </a:r>
            <a:r>
              <a:rPr lang="en-GB" sz="2000" spc="-5" dirty="0">
                <a:latin typeface="Calibri"/>
                <a:cs typeface="Calibri"/>
              </a:rPr>
              <a:t>student </a:t>
            </a:r>
            <a:r>
              <a:rPr lang="en-GB" sz="2000" dirty="0">
                <a:latin typeface="Calibri"/>
                <a:cs typeface="Calibri"/>
              </a:rPr>
              <a:t>to a </a:t>
            </a:r>
            <a:r>
              <a:rPr lang="en-GB" sz="2000" spc="-5" dirty="0">
                <a:latin typeface="Calibri"/>
                <a:cs typeface="Calibri"/>
              </a:rPr>
              <a:t>particular </a:t>
            </a:r>
            <a:r>
              <a:rPr lang="en-GB" sz="2000" dirty="0">
                <a:latin typeface="Calibri"/>
                <a:cs typeface="Calibri"/>
              </a:rPr>
              <a:t>course. </a:t>
            </a:r>
            <a:r>
              <a:rPr lang="en-GB" sz="2000" spc="-5" dirty="0">
                <a:latin typeface="Calibri"/>
                <a:cs typeface="Calibri"/>
              </a:rPr>
              <a:t>Each  students can view </a:t>
            </a:r>
            <a:r>
              <a:rPr lang="en-GB" sz="2000" dirty="0">
                <a:latin typeface="Calibri"/>
                <a:cs typeface="Calibri"/>
              </a:rPr>
              <a:t>the </a:t>
            </a:r>
            <a:r>
              <a:rPr lang="en-GB" sz="2000" spc="-5" dirty="0">
                <a:latin typeface="Calibri"/>
                <a:cs typeface="Calibri"/>
              </a:rPr>
              <a:t>offered courses and request registrar </a:t>
            </a:r>
            <a:r>
              <a:rPr lang="en-GB" sz="2000" dirty="0">
                <a:latin typeface="Calibri"/>
                <a:cs typeface="Calibri"/>
              </a:rPr>
              <a:t>to </a:t>
            </a:r>
            <a:r>
              <a:rPr lang="en-GB" sz="2000" spc="-5" dirty="0">
                <a:latin typeface="Calibri"/>
                <a:cs typeface="Calibri"/>
              </a:rPr>
              <a:t>get </a:t>
            </a:r>
            <a:r>
              <a:rPr lang="en-GB" sz="2000" dirty="0">
                <a:latin typeface="Calibri"/>
                <a:cs typeface="Calibri"/>
              </a:rPr>
              <a:t>him </a:t>
            </a:r>
            <a:r>
              <a:rPr lang="en-GB" sz="2000" spc="-5" dirty="0">
                <a:latin typeface="Calibri"/>
                <a:cs typeface="Calibri"/>
              </a:rPr>
              <a:t>registered for </a:t>
            </a:r>
            <a:r>
              <a:rPr lang="en-GB" sz="2000" dirty="0">
                <a:latin typeface="Calibri"/>
                <a:cs typeface="Calibri"/>
              </a:rPr>
              <a:t>the course.  </a:t>
            </a:r>
            <a:r>
              <a:rPr lang="en-GB" sz="2000" spc="-5" dirty="0">
                <a:latin typeface="Calibri"/>
                <a:cs typeface="Calibri"/>
              </a:rPr>
              <a:t>Professor updates the attendance of the students for the course they </a:t>
            </a:r>
            <a:r>
              <a:rPr lang="en-GB" sz="2000" dirty="0">
                <a:latin typeface="Calibri"/>
                <a:cs typeface="Calibri"/>
              </a:rPr>
              <a:t>are </a:t>
            </a:r>
            <a:r>
              <a:rPr lang="en-GB" sz="2000" spc="-5" dirty="0">
                <a:latin typeface="Calibri"/>
                <a:cs typeface="Calibri"/>
              </a:rPr>
              <a:t>teaching. Student can view their  registered courses, attendance and marks. Professor can also update the attendance</a:t>
            </a:r>
            <a:r>
              <a:rPr lang="en-GB" sz="2000" spc="90" dirty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.</a:t>
            </a:r>
          </a:p>
        </p:txBody>
      </p:sp>
      <p:pic>
        <p:nvPicPr>
          <p:cNvPr id="34" name="object 3">
            <a:extLst>
              <a:ext uri="{FF2B5EF4-FFF2-40B4-BE49-F238E27FC236}">
                <a16:creationId xmlns:a16="http://schemas.microsoft.com/office/drawing/2014/main" id="{65A73785-49BF-0A4C-5E5E-EBC3287DE7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94" y="1997062"/>
            <a:ext cx="3614791" cy="40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>
              <a:lnSpc>
                <a:spcPct val="100000"/>
              </a:lnSpc>
              <a:spcBef>
                <a:spcPts val="875"/>
              </a:spcBef>
            </a:pPr>
            <a:r>
              <a:rPr lang="en-GB" sz="1400" spc="-5" dirty="0">
                <a:latin typeface="Calibri"/>
                <a:cs typeface="Calibri"/>
              </a:rPr>
              <a:t>Professor </a:t>
            </a:r>
            <a:r>
              <a:rPr lang="en-GB" sz="1400" dirty="0">
                <a:latin typeface="Calibri"/>
                <a:cs typeface="Calibri"/>
              </a:rPr>
              <a:t>can </a:t>
            </a:r>
            <a:r>
              <a:rPr lang="en-GB" sz="1400" spc="-5" dirty="0">
                <a:latin typeface="Calibri"/>
                <a:cs typeface="Calibri"/>
              </a:rPr>
              <a:t>publish </a:t>
            </a:r>
            <a:r>
              <a:rPr lang="en-GB" sz="1400" dirty="0">
                <a:latin typeface="Calibri"/>
                <a:cs typeface="Calibri"/>
              </a:rPr>
              <a:t>the final </a:t>
            </a:r>
            <a:r>
              <a:rPr lang="en-GB" sz="1400" spc="-5" dirty="0">
                <a:latin typeface="Calibri"/>
                <a:cs typeface="Calibri"/>
              </a:rPr>
              <a:t>attendance of </a:t>
            </a:r>
            <a:r>
              <a:rPr lang="en-GB" sz="1400" dirty="0">
                <a:latin typeface="Calibri"/>
                <a:cs typeface="Calibri"/>
              </a:rPr>
              <a:t>a </a:t>
            </a:r>
            <a:r>
              <a:rPr lang="en-GB" sz="1400" dirty="0" err="1">
                <a:latin typeface="Calibri"/>
                <a:cs typeface="Calibri"/>
              </a:rPr>
              <a:t>particulaR</a:t>
            </a:r>
            <a:r>
              <a:rPr lang="en-GB" sz="1400" spc="-40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course.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IN" b="1" dirty="0">
                <a:latin typeface="Calibri"/>
                <a:cs typeface="Calibri"/>
              </a:rPr>
              <a:t>4</a:t>
            </a:r>
            <a:r>
              <a:rPr lang="en-GB" b="1" dirty="0">
                <a:latin typeface="Calibri"/>
                <a:cs typeface="Calibri"/>
              </a:rPr>
              <a:t>. </a:t>
            </a:r>
            <a:r>
              <a:rPr lang="en-GB" sz="2800" b="1" spc="-5" dirty="0">
                <a:latin typeface="Calibri"/>
                <a:cs typeface="Calibri"/>
              </a:rPr>
              <a:t>Publish</a:t>
            </a:r>
            <a:r>
              <a:rPr lang="en-GB" sz="2800" b="1" spc="-1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attendance</a:t>
            </a:r>
            <a:endParaRPr lang="en-GB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D5CEB9F-95CF-2753-459C-EE521441E5F3}"/>
              </a:ext>
            </a:extLst>
          </p:cNvPr>
          <p:cNvSpPr txBox="1"/>
          <p:nvPr/>
        </p:nvSpPr>
        <p:spPr>
          <a:xfrm>
            <a:off x="388603" y="2867927"/>
            <a:ext cx="6623684" cy="1786889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publishattendance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17780" marR="74930" indent="365760">
              <a:lnSpc>
                <a:spcPct val="1131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c.name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studentid as 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s.name as  Student_Name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attendance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no_of_classes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TotalClasses from sturegist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join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on  c.id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sturegist.courseid join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student s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on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s.id where c.id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5" dirty="0">
                <a:solidFill>
                  <a:srgbClr val="D3D3D3"/>
                </a:solidFill>
                <a:latin typeface="Consolas"/>
                <a:cs typeface="Consolas"/>
              </a:rPr>
              <a:t>+ 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cid</a:t>
            </a:r>
            <a:r>
              <a:rPr sz="105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291465" indent="292100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3DF42-2E37-F3E9-3A49-244738B3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09" y="2126865"/>
            <a:ext cx="4784971" cy="4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rmAutofit/>
          </a:bodyPr>
          <a:lstStyle/>
          <a:p>
            <a:pPr marL="222885">
              <a:lnSpc>
                <a:spcPct val="100000"/>
              </a:lnSpc>
              <a:spcBef>
                <a:spcPts val="875"/>
              </a:spcBef>
            </a:pPr>
            <a:r>
              <a:rPr lang="en-GB" sz="1800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publishes the </a:t>
            </a:r>
            <a:r>
              <a:rPr lang="en-GB" sz="1800" spc="-5" dirty="0">
                <a:latin typeface="Calibri"/>
                <a:cs typeface="Calibri"/>
              </a:rPr>
              <a:t>final marks obtained </a:t>
            </a:r>
            <a:r>
              <a:rPr lang="en-GB" sz="1800" dirty="0">
                <a:latin typeface="Calibri"/>
                <a:cs typeface="Calibri"/>
              </a:rPr>
              <a:t>by all </a:t>
            </a:r>
            <a:r>
              <a:rPr lang="en-GB" sz="1800" spc="-5" dirty="0">
                <a:latin typeface="Calibri"/>
                <a:cs typeface="Calibri"/>
              </a:rPr>
              <a:t>the students </a:t>
            </a:r>
            <a:r>
              <a:rPr lang="en-GB" sz="1800" dirty="0">
                <a:latin typeface="Calibri"/>
                <a:cs typeface="Calibri"/>
              </a:rPr>
              <a:t>in a</a:t>
            </a:r>
            <a:r>
              <a:rPr lang="en-GB" sz="1800" spc="35" dirty="0">
                <a:latin typeface="Calibri"/>
                <a:cs typeface="Calibri"/>
              </a:rPr>
              <a:t> </a:t>
            </a:r>
            <a:r>
              <a:rPr lang="en-GB" sz="1800" spc="-5" dirty="0">
                <a:latin typeface="Calibri"/>
                <a:cs typeface="Calibri"/>
              </a:rPr>
              <a:t>course.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5</a:t>
            </a:r>
            <a:r>
              <a:rPr lang="en-GB" sz="2800" b="1" dirty="0">
                <a:latin typeface="Calibri"/>
                <a:cs typeface="Calibri"/>
              </a:rPr>
              <a:t>. </a:t>
            </a:r>
            <a:r>
              <a:rPr lang="en-GB" sz="2800" b="1" spc="-5" dirty="0">
                <a:latin typeface="Calibri"/>
                <a:cs typeface="Calibri"/>
              </a:rPr>
              <a:t>Publish</a:t>
            </a:r>
            <a:r>
              <a:rPr lang="en-GB" sz="2800" b="1" spc="-1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Marks</a:t>
            </a:r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64700CC-2FBC-340B-BA95-F0299BBBA4D0}"/>
              </a:ext>
            </a:extLst>
          </p:cNvPr>
          <p:cNvSpPr txBox="1"/>
          <p:nvPr/>
        </p:nvSpPr>
        <p:spPr>
          <a:xfrm>
            <a:off x="429699" y="2789944"/>
            <a:ext cx="6623684" cy="160528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publishmarks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17780" marR="514984" indent="365760" algn="just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sql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c.name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studentid as 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s.name as  Student_Name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marks from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sturegist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join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course c on c.id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sturegist.courseid join  student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s on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sturegist.studentid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s.id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where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c.id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'"</a:t>
            </a:r>
            <a:r>
              <a:rPr sz="1050" spc="5" dirty="0">
                <a:solidFill>
                  <a:srgbClr val="D3D3D3"/>
                </a:solidFill>
                <a:latin typeface="Consolas"/>
                <a:cs typeface="Consolas"/>
              </a:rPr>
              <a:t>+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cid</a:t>
            </a:r>
            <a:r>
              <a:rPr sz="1050" spc="-4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291465" indent="292100">
              <a:lnSpc>
                <a:spcPts val="1430"/>
              </a:lnSpc>
              <a:spcBef>
                <a:spcPts val="60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11936-D425-4908-5710-A78B915C0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8"/>
          <a:stretch/>
        </p:blipFill>
        <p:spPr>
          <a:xfrm>
            <a:off x="6761635" y="2046288"/>
            <a:ext cx="5253991" cy="46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67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40665">
              <a:lnSpc>
                <a:spcPct val="100000"/>
              </a:lnSpc>
              <a:spcBef>
                <a:spcPts val="875"/>
              </a:spcBef>
            </a:pPr>
            <a:r>
              <a:rPr lang="en-GB" sz="1400" spc="-5">
                <a:latin typeface="Calibri"/>
                <a:cs typeface="Calibri"/>
              </a:rPr>
              <a:t>PROFESSOR </a:t>
            </a:r>
            <a:r>
              <a:rPr lang="en-GB" sz="1400" dirty="0">
                <a:latin typeface="Calibri"/>
                <a:cs typeface="Calibri"/>
              </a:rPr>
              <a:t>can </a:t>
            </a:r>
            <a:r>
              <a:rPr lang="en-GB" sz="1400" spc="-5" dirty="0">
                <a:latin typeface="Calibri"/>
                <a:cs typeface="Calibri"/>
              </a:rPr>
              <a:t>see all </a:t>
            </a:r>
            <a:r>
              <a:rPr lang="en-GB" sz="1400" spc="-10" dirty="0">
                <a:latin typeface="Calibri"/>
                <a:cs typeface="Calibri"/>
              </a:rPr>
              <a:t>the </a:t>
            </a:r>
            <a:r>
              <a:rPr lang="en-GB" sz="1400" spc="-5" dirty="0">
                <a:latin typeface="Calibri"/>
                <a:cs typeface="Calibri"/>
              </a:rPr>
              <a:t>offered courses with </a:t>
            </a:r>
            <a:r>
              <a:rPr lang="en-GB" sz="1400" dirty="0">
                <a:latin typeface="Calibri"/>
                <a:cs typeface="Calibri"/>
              </a:rPr>
              <a:t>details </a:t>
            </a:r>
            <a:r>
              <a:rPr lang="en-GB" sz="1400" spc="-5" dirty="0">
                <a:latin typeface="Calibri"/>
                <a:cs typeface="Calibri"/>
              </a:rPr>
              <a:t>of the professor </a:t>
            </a:r>
            <a:r>
              <a:rPr lang="en-GB" sz="1400" dirty="0">
                <a:latin typeface="Calibri"/>
                <a:cs typeface="Calibri"/>
              </a:rPr>
              <a:t>teaching</a:t>
            </a:r>
            <a:r>
              <a:rPr lang="en-GB" sz="1400" spc="4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it.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6.</a:t>
            </a:r>
            <a:r>
              <a:rPr lang="en-GB" sz="2800" b="1" dirty="0">
                <a:latin typeface="Calibri"/>
                <a:cs typeface="Calibri"/>
              </a:rPr>
              <a:t> Show all </a:t>
            </a:r>
            <a:r>
              <a:rPr lang="en-GB" sz="2800" b="1" spc="-5" dirty="0">
                <a:latin typeface="Calibri"/>
                <a:cs typeface="Calibri"/>
              </a:rPr>
              <a:t>offered</a:t>
            </a:r>
            <a:r>
              <a:rPr lang="en-GB" sz="2800" b="1" spc="75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courses</a:t>
            </a:r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EC77090-F75F-0510-309D-B6DE4B1D29BB}"/>
              </a:ext>
            </a:extLst>
          </p:cNvPr>
          <p:cNvSpPr txBox="1"/>
          <p:nvPr/>
        </p:nvSpPr>
        <p:spPr>
          <a:xfrm>
            <a:off x="393740" y="2969741"/>
            <a:ext cx="6623684" cy="1966595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18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showOfferedCourses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17780" marR="224154" indent="292735">
              <a:lnSpc>
                <a:spcPct val="112999"/>
              </a:lnSpc>
              <a:spcBef>
                <a:spcPts val="5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query 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"select course.id as CourseID, course.name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CourseName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credit as  CourseCredit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no_of_classes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professor.id as ProfID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professor.name as ProfName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professor.email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as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ProfessorEmail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department from course join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professor </a:t>
            </a:r>
            <a:r>
              <a:rPr sz="1050" spc="5" dirty="0">
                <a:solidFill>
                  <a:srgbClr val="CE9178"/>
                </a:solidFill>
                <a:latin typeface="Consolas"/>
                <a:cs typeface="Consolas"/>
              </a:rPr>
              <a:t>on 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course.prof_id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05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professor.id;"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3300"/>
              </a:lnSpc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(DB,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query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callback,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05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cout&lt;&lt;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03C5F-FCF4-06A8-B879-80A0C2BC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23" y="2059704"/>
            <a:ext cx="5034375" cy="36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0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Autofit/>
          </a:bodyPr>
          <a:lstStyle/>
          <a:p>
            <a:pPr marL="222885" marR="5080">
              <a:lnSpc>
                <a:spcPts val="2570"/>
              </a:lnSpc>
              <a:spcBef>
                <a:spcPts val="85"/>
              </a:spcBef>
            </a:pPr>
            <a:r>
              <a:rPr lang="en-GB" sz="1400" spc="-5" dirty="0">
                <a:latin typeface="Calibri"/>
                <a:cs typeface="Calibri"/>
              </a:rPr>
              <a:t>Professor </a:t>
            </a:r>
            <a:r>
              <a:rPr lang="en-GB" sz="1400" dirty="0">
                <a:latin typeface="Calibri"/>
                <a:cs typeface="Calibri"/>
              </a:rPr>
              <a:t>can mark a </a:t>
            </a:r>
            <a:r>
              <a:rPr lang="en-GB" sz="1400" spc="-5" dirty="0">
                <a:latin typeface="Calibri"/>
                <a:cs typeface="Calibri"/>
              </a:rPr>
              <a:t>course </a:t>
            </a:r>
            <a:r>
              <a:rPr lang="en-GB" sz="1400" dirty="0">
                <a:latin typeface="Calibri"/>
                <a:cs typeface="Calibri"/>
              </a:rPr>
              <a:t>as </a:t>
            </a:r>
            <a:r>
              <a:rPr lang="en-GB" sz="1400" spc="-5" dirty="0">
                <a:latin typeface="Calibri"/>
                <a:cs typeface="Calibri"/>
              </a:rPr>
              <a:t>finished </a:t>
            </a:r>
            <a:r>
              <a:rPr lang="en-GB" sz="1400" spc="-10" dirty="0">
                <a:latin typeface="Calibri"/>
                <a:cs typeface="Calibri"/>
              </a:rPr>
              <a:t>and </a:t>
            </a:r>
            <a:r>
              <a:rPr lang="en-GB" sz="1400" spc="-5" dirty="0">
                <a:latin typeface="Calibri"/>
                <a:cs typeface="Calibri"/>
              </a:rPr>
              <a:t>remove </a:t>
            </a:r>
            <a:r>
              <a:rPr lang="en-GB" sz="1400" dirty="0">
                <a:latin typeface="Calibri"/>
                <a:cs typeface="Calibri"/>
              </a:rPr>
              <a:t>the course </a:t>
            </a:r>
            <a:r>
              <a:rPr lang="en-GB" sz="1400" spc="-5" dirty="0">
                <a:latin typeface="Calibri"/>
                <a:cs typeface="Calibri"/>
              </a:rPr>
              <a:t>from </a:t>
            </a:r>
            <a:r>
              <a:rPr lang="en-GB" sz="1400" dirty="0">
                <a:latin typeface="Calibri"/>
                <a:cs typeface="Calibri"/>
              </a:rPr>
              <a:t>the  </a:t>
            </a:r>
            <a:r>
              <a:rPr lang="en-GB" sz="1400" spc="-5" dirty="0" err="1">
                <a:latin typeface="Calibri"/>
                <a:cs typeface="Calibri"/>
              </a:rPr>
              <a:t>sturegist</a:t>
            </a:r>
            <a:r>
              <a:rPr lang="en-GB" sz="1400" spc="-5" dirty="0">
                <a:latin typeface="Calibri"/>
                <a:cs typeface="Calibri"/>
              </a:rPr>
              <a:t> </a:t>
            </a:r>
            <a:r>
              <a:rPr lang="en-GB" sz="1400" dirty="0">
                <a:latin typeface="Calibri"/>
                <a:cs typeface="Calibri"/>
              </a:rPr>
              <a:t>table </a:t>
            </a:r>
            <a:r>
              <a:rPr lang="en-GB" sz="1400" spc="-5" dirty="0">
                <a:latin typeface="Calibri"/>
                <a:cs typeface="Calibri"/>
              </a:rPr>
              <a:t>and </a:t>
            </a:r>
            <a:r>
              <a:rPr lang="en-GB" sz="1400" dirty="0">
                <a:latin typeface="Calibri"/>
                <a:cs typeface="Calibri"/>
              </a:rPr>
              <a:t>course</a:t>
            </a:r>
            <a:r>
              <a:rPr lang="en-GB" sz="1400" spc="-25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table.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b="1" dirty="0">
                <a:latin typeface="Calibri"/>
                <a:cs typeface="Calibri"/>
              </a:rPr>
              <a:t>7.</a:t>
            </a:r>
            <a:r>
              <a:rPr lang="en-GB" sz="2800" b="1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Finish </a:t>
            </a:r>
            <a:r>
              <a:rPr lang="en-GB" sz="2800" b="1" dirty="0">
                <a:latin typeface="Calibri"/>
                <a:cs typeface="Calibri"/>
              </a:rPr>
              <a:t>a</a:t>
            </a:r>
            <a:r>
              <a:rPr lang="en-GB" sz="2800" b="1" spc="-5" dirty="0">
                <a:latin typeface="Calibri"/>
                <a:cs typeface="Calibri"/>
              </a:rPr>
              <a:t> Course</a:t>
            </a:r>
            <a:endParaRPr lang="en-GB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1C46F22-A179-6F3B-6051-A208FA5F8BD8}"/>
              </a:ext>
            </a:extLst>
          </p:cNvPr>
          <p:cNvSpPr txBox="1"/>
          <p:nvPr/>
        </p:nvSpPr>
        <p:spPr>
          <a:xfrm>
            <a:off x="779021" y="2263325"/>
            <a:ext cx="6623684" cy="3957320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1170"/>
              </a:lnSpc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void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finishcourse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cid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sqlite3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*</a:t>
            </a:r>
            <a:r>
              <a:rPr sz="105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65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05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586105">
              <a:lnSpc>
                <a:spcPct val="112900"/>
              </a:lnSpc>
              <a:spcBef>
                <a:spcPts val="5"/>
              </a:spcBef>
            </a:pP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char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*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string 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sql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"delete from sturegist where </a:t>
            </a:r>
            <a:r>
              <a:rPr sz="1050" spc="-10" dirty="0">
                <a:solidFill>
                  <a:srgbClr val="CE9178"/>
                </a:solidFill>
                <a:latin typeface="Consolas"/>
                <a:cs typeface="Consolas"/>
              </a:rPr>
              <a:t>courseid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10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cid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1759585">
              <a:lnSpc>
                <a:spcPts val="1430"/>
              </a:lnSpc>
              <a:spcBef>
                <a:spcPts val="75"/>
              </a:spcBef>
            </a:pP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!=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SQLITE_OK)</a:t>
            </a:r>
            <a:r>
              <a:rPr sz="105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>
              <a:lnSpc>
                <a:spcPct val="100000"/>
              </a:lnSpc>
              <a:spcBef>
                <a:spcPts val="80"/>
              </a:spcBef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cerr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30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603250" marR="3958590">
              <a:lnSpc>
                <a:spcPct val="113300"/>
              </a:lnSpc>
            </a:pP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return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55"/>
              </a:spcBef>
            </a:pP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sql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"delete from course where id ='"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25" dirty="0">
                <a:solidFill>
                  <a:srgbClr val="DCDCAA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cid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+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"';"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311150" marR="1759585">
              <a:lnSpc>
                <a:spcPct val="113300"/>
              </a:lnSpc>
            </a:pP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sqlite3_exec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DB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sql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c_str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(), </a:t>
            </a:r>
            <a:r>
              <a:rPr sz="1050" spc="-5" dirty="0">
                <a:solidFill>
                  <a:srgbClr val="559CD5"/>
                </a:solidFill>
                <a:latin typeface="Consolas"/>
                <a:cs typeface="Consolas"/>
              </a:rPr>
              <a:t>NULL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&amp;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  </a:t>
            </a:r>
            <a:r>
              <a:rPr sz="1050" dirty="0">
                <a:solidFill>
                  <a:srgbClr val="C585C0"/>
                </a:solidFill>
                <a:latin typeface="Consolas"/>
                <a:cs typeface="Consolas"/>
              </a:rPr>
              <a:t>if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exit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!= 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SQLITE_OK)</a:t>
            </a:r>
            <a:r>
              <a:rPr sz="105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{</a:t>
            </a:r>
            <a:endParaRPr sz="1050" dirty="0">
              <a:latin typeface="Consolas"/>
              <a:cs typeface="Consolas"/>
            </a:endParaRPr>
          </a:p>
          <a:p>
            <a:pPr marL="603250" marR="3004820">
              <a:lnSpc>
                <a:spcPct val="112400"/>
              </a:lnSpc>
              <a:spcBef>
                <a:spcPts val="10"/>
              </a:spcBef>
            </a:pPr>
            <a:r>
              <a:rPr sz="1050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dirty="0">
                <a:solidFill>
                  <a:srgbClr val="9CDCFD"/>
                </a:solidFill>
                <a:latin typeface="Consolas"/>
                <a:cs typeface="Consolas"/>
              </a:rPr>
              <a:t>cerr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"Error </a:t>
            </a:r>
            <a:r>
              <a:rPr sz="1050" dirty="0">
                <a:solidFill>
                  <a:srgbClr val="CE9178"/>
                </a:solidFill>
                <a:latin typeface="Consolas"/>
                <a:cs typeface="Consolas"/>
              </a:rPr>
              <a:t>DELETE" </a:t>
            </a:r>
            <a:r>
              <a:rPr sz="1050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endl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sqlite3_free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messaggeError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  <a:p>
            <a:pPr marL="311150">
              <a:lnSpc>
                <a:spcPct val="100000"/>
              </a:lnSpc>
              <a:spcBef>
                <a:spcPts val="170"/>
              </a:spcBef>
            </a:pPr>
            <a:r>
              <a:rPr sz="1050" spc="-5" dirty="0">
                <a:solidFill>
                  <a:srgbClr val="C585C0"/>
                </a:solidFill>
                <a:latin typeface="Consolas"/>
                <a:cs typeface="Consolas"/>
              </a:rPr>
              <a:t>else</a:t>
            </a:r>
            <a:endParaRPr sz="1050" dirty="0">
              <a:latin typeface="Consolas"/>
              <a:cs typeface="Consolas"/>
            </a:endParaRPr>
          </a:p>
          <a:p>
            <a:pPr marL="311150" marR="586105" indent="292100">
              <a:lnSpc>
                <a:spcPct val="112400"/>
              </a:lnSpc>
              <a:spcBef>
                <a:spcPts val="10"/>
              </a:spcBef>
            </a:pPr>
            <a:r>
              <a:rPr sz="1050" spc="-5" dirty="0">
                <a:solidFill>
                  <a:srgbClr val="4EC8AF"/>
                </a:solidFill>
                <a:latin typeface="Consolas"/>
                <a:cs typeface="Consolas"/>
              </a:rPr>
              <a:t>std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::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 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"Course finished successfully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  </a:t>
            </a:r>
            <a:r>
              <a:rPr sz="1050" spc="-5" dirty="0">
                <a:solidFill>
                  <a:srgbClr val="9CDCFD"/>
                </a:solidFill>
                <a:latin typeface="Consolas"/>
                <a:cs typeface="Consolas"/>
              </a:rPr>
              <a:t>cout</a:t>
            </a:r>
            <a:r>
              <a:rPr sz="1050" spc="-5" dirty="0">
                <a:solidFill>
                  <a:srgbClr val="DCDCAA"/>
                </a:solidFill>
                <a:latin typeface="Consolas"/>
                <a:cs typeface="Consolas"/>
              </a:rPr>
              <a:t>&lt;&lt;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"*****************************************************************</a:t>
            </a:r>
            <a:r>
              <a:rPr sz="1050" spc="-5" dirty="0">
                <a:solidFill>
                  <a:srgbClr val="D6B97C"/>
                </a:solidFill>
                <a:latin typeface="Consolas"/>
                <a:cs typeface="Consolas"/>
              </a:rPr>
              <a:t>\n\n</a:t>
            </a:r>
            <a:r>
              <a:rPr sz="105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050" dirty="0">
              <a:latin typeface="Consolas"/>
              <a:cs typeface="Consolas"/>
            </a:endParaRPr>
          </a:p>
          <a:p>
            <a:pPr marL="17780">
              <a:lnSpc>
                <a:spcPct val="100000"/>
              </a:lnSpc>
              <a:spcBef>
                <a:spcPts val="170"/>
              </a:spcBef>
            </a:pPr>
            <a:r>
              <a:rPr sz="105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050" dirty="0">
              <a:latin typeface="Consolas"/>
              <a:cs typeface="Consola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26D8-CBD3-D7B9-F989-96099999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179" y="2073036"/>
            <a:ext cx="3648262" cy="46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0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DEA0F8C-10F8-28F2-2393-89BC1493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VIDEO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5780F2-C2A5-2AD9-C2DC-8C22F6D9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61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D7F215-21DB-0B85-77D5-D05BE3C0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Detail update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4DED0D4-5FDC-2516-B1E3-B33291E232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1200" spc="-5" dirty="0">
                <a:latin typeface="Calibri"/>
                <a:cs typeface="Calibri"/>
              </a:rPr>
              <a:t>Support for individual user </a:t>
            </a:r>
            <a:r>
              <a:rPr lang="en-GB" sz="1200" dirty="0">
                <a:latin typeface="Calibri"/>
                <a:cs typeface="Calibri"/>
              </a:rPr>
              <a:t>to </a:t>
            </a:r>
            <a:r>
              <a:rPr lang="en-GB" sz="1200" spc="-5" dirty="0">
                <a:latin typeface="Calibri"/>
                <a:cs typeface="Calibri"/>
              </a:rPr>
              <a:t>update his</a:t>
            </a:r>
            <a:r>
              <a:rPr lang="en-GB" sz="1200" dirty="0">
                <a:latin typeface="Calibri"/>
                <a:cs typeface="Calibri"/>
              </a:rPr>
              <a:t> </a:t>
            </a:r>
            <a:r>
              <a:rPr lang="en-GB" sz="1200" spc="-5" dirty="0">
                <a:latin typeface="Calibri"/>
                <a:cs typeface="Calibri"/>
              </a:rPr>
              <a:t>details.</a:t>
            </a:r>
            <a:endParaRPr lang="en-GB" sz="1200" dirty="0">
              <a:latin typeface="Calibri"/>
              <a:cs typeface="Calibri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BB00230-B4AE-EDB2-72D3-D25623D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spc="-5" dirty="0">
                <a:latin typeface="Trebuchet MS"/>
                <a:cs typeface="Trebuchet MS"/>
              </a:rPr>
              <a:t>Future</a:t>
            </a:r>
            <a:r>
              <a:rPr lang="en-GB" sz="2800" spc="10" dirty="0">
                <a:latin typeface="Trebuchet MS"/>
                <a:cs typeface="Trebuchet MS"/>
              </a:rPr>
              <a:t> </a:t>
            </a:r>
            <a:r>
              <a:rPr lang="en-GB" sz="2800" spc="-5" dirty="0">
                <a:latin typeface="Trebuchet MS"/>
                <a:cs typeface="Trebuchet MS"/>
              </a:rPr>
              <a:t>Enhancements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248F3-9EEC-9D82-1E12-ADCCBFF031D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35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0952151-08DD-74DB-29F6-4F51013F14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7" y="3140523"/>
            <a:ext cx="5042568" cy="320381"/>
          </a:xfrm>
        </p:spPr>
        <p:txBody>
          <a:bodyPr/>
          <a:lstStyle/>
          <a:p>
            <a:r>
              <a:rPr lang="en-IN" dirty="0"/>
              <a:t>Minimum percentage support	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9B6719-FAD1-91EB-F1CB-03BFDD9E43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1153" y="3575586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GB" sz="1200" spc="-5" dirty="0">
                <a:latin typeface="Calibri"/>
                <a:cs typeface="Calibri"/>
              </a:rPr>
              <a:t>Support add minimum percentage attendance support missing which  </a:t>
            </a:r>
            <a:r>
              <a:rPr lang="en-GB" sz="1200" dirty="0">
                <a:latin typeface="Calibri"/>
                <a:cs typeface="Calibri"/>
              </a:rPr>
              <a:t>you </a:t>
            </a:r>
            <a:r>
              <a:rPr lang="en-GB" sz="1200" spc="-5" dirty="0">
                <a:latin typeface="Calibri"/>
                <a:cs typeface="Calibri"/>
              </a:rPr>
              <a:t>will </a:t>
            </a:r>
            <a:r>
              <a:rPr lang="en-GB" sz="1200" dirty="0">
                <a:latin typeface="Calibri"/>
                <a:cs typeface="Calibri"/>
              </a:rPr>
              <a:t>be </a:t>
            </a:r>
            <a:r>
              <a:rPr lang="en-GB" sz="1200" spc="-5" dirty="0">
                <a:latin typeface="Calibri"/>
                <a:cs typeface="Calibri"/>
              </a:rPr>
              <a:t>given zero </a:t>
            </a:r>
            <a:r>
              <a:rPr lang="en-GB" sz="1200" dirty="0">
                <a:latin typeface="Calibri"/>
                <a:cs typeface="Calibri"/>
              </a:rPr>
              <a:t>marks </a:t>
            </a:r>
            <a:r>
              <a:rPr lang="en-GB" sz="1200" spc="-5" dirty="0">
                <a:latin typeface="Calibri"/>
                <a:cs typeface="Calibri"/>
              </a:rPr>
              <a:t>and hence deemed </a:t>
            </a:r>
            <a:r>
              <a:rPr lang="en-GB" sz="1200" dirty="0">
                <a:latin typeface="Calibri"/>
                <a:cs typeface="Calibri"/>
              </a:rPr>
              <a:t>fail.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6ED4F4E-F599-A2FB-EDA8-052AEF34CB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2011" y="5303287"/>
            <a:ext cx="5042568" cy="320381"/>
          </a:xfrm>
        </p:spPr>
        <p:txBody>
          <a:bodyPr/>
          <a:lstStyle/>
          <a:p>
            <a:r>
              <a:rPr lang="en-IN" dirty="0"/>
              <a:t>GPA CALCULATION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C0E44A1-DB1F-0AB5-8163-4FE7848F7C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74246" y="5665876"/>
            <a:ext cx="5041422" cy="540104"/>
          </a:xfrm>
        </p:spPr>
        <p:txBody>
          <a:bodyPr/>
          <a:lstStyle/>
          <a:p>
            <a:r>
              <a:rPr lang="en-GB" dirty="0"/>
              <a:t>Support for GPA calculation on the basis of marks and credits.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6B6F8AD-DCB1-7C16-5B5F-7F7F2FD925B2}"/>
              </a:ext>
            </a:extLst>
          </p:cNvPr>
          <p:cNvSpPr txBox="1">
            <a:spLocks/>
          </p:cNvSpPr>
          <p:nvPr/>
        </p:nvSpPr>
        <p:spPr>
          <a:xfrm>
            <a:off x="4939632" y="4242666"/>
            <a:ext cx="5042568" cy="345476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Grade allocation</a:t>
            </a:r>
            <a:endParaRPr lang="en-GB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CC9A772-411E-CCB8-6BBA-7395CC7FECB1}"/>
              </a:ext>
            </a:extLst>
          </p:cNvPr>
          <p:cNvSpPr txBox="1">
            <a:spLocks/>
          </p:cNvSpPr>
          <p:nvPr/>
        </p:nvSpPr>
        <p:spPr>
          <a:xfrm>
            <a:off x="4940778" y="4627400"/>
            <a:ext cx="5041422" cy="54010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>
              <a:lnSpc>
                <a:spcPct val="100000"/>
              </a:lnSpc>
              <a:spcBef>
                <a:spcPts val="120"/>
              </a:spcBef>
              <a:tabLst>
                <a:tab pos="927100" algn="l"/>
                <a:tab pos="927735" algn="l"/>
              </a:tabLst>
            </a:pPr>
            <a:r>
              <a:rPr lang="en-GB" sz="1400" dirty="0">
                <a:latin typeface="Calibri"/>
                <a:cs typeface="Calibri"/>
              </a:rPr>
              <a:t>Allocation of grades on the basis of marks obtained.</a:t>
            </a:r>
          </a:p>
        </p:txBody>
      </p:sp>
      <p:pic>
        <p:nvPicPr>
          <p:cNvPr id="24" name="Picture Placeholder 10" descr="young person wearing safety goggles">
            <a:extLst>
              <a:ext uri="{FF2B5EF4-FFF2-40B4-BE49-F238E27FC236}">
                <a16:creationId xmlns:a16="http://schemas.microsoft.com/office/drawing/2014/main" id="{EC94D8E2-C740-46C0-F83F-538E7AE90C7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</p:spTree>
    <p:extLst>
      <p:ext uri="{BB962C8B-B14F-4D97-AF65-F5344CB8AC3E}">
        <p14:creationId xmlns:p14="http://schemas.microsoft.com/office/powerpoint/2010/main" val="3082774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1D151F-7DE7-8BC5-CC11-8EB43FCD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97" y="136525"/>
            <a:ext cx="4203247" cy="743744"/>
          </a:xfrm>
        </p:spPr>
        <p:txBody>
          <a:bodyPr/>
          <a:lstStyle/>
          <a:p>
            <a:r>
              <a:rPr lang="en-IN" dirty="0"/>
              <a:t>Conclusion	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FFA16E0-D0F6-2AD2-9ED9-2BD9957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197" y="771097"/>
            <a:ext cx="4761951" cy="4006386"/>
          </a:xfrm>
        </p:spPr>
        <p:txBody>
          <a:bodyPr>
            <a:normAutofit/>
          </a:bodyPr>
          <a:lstStyle/>
          <a:p>
            <a:r>
              <a:rPr lang="en-GB" sz="1800" spc="-5" dirty="0">
                <a:latin typeface="Calibri"/>
                <a:cs typeface="Calibri"/>
              </a:rPr>
              <a:t>After </a:t>
            </a:r>
            <a:r>
              <a:rPr lang="en-GB" sz="1800" dirty="0">
                <a:latin typeface="Calibri"/>
                <a:cs typeface="Calibri"/>
              </a:rPr>
              <a:t>completing </a:t>
            </a:r>
            <a:r>
              <a:rPr lang="en-GB" sz="1800" spc="-5" dirty="0">
                <a:latin typeface="Calibri"/>
                <a:cs typeface="Calibri"/>
              </a:rPr>
              <a:t>the project we </a:t>
            </a:r>
            <a:r>
              <a:rPr lang="en-GB" sz="1800" dirty="0">
                <a:latin typeface="Calibri"/>
                <a:cs typeface="Calibri"/>
              </a:rPr>
              <a:t>successfully </a:t>
            </a:r>
            <a:r>
              <a:rPr lang="en-GB" sz="1800" spc="-5" dirty="0">
                <a:latin typeface="Calibri"/>
                <a:cs typeface="Calibri"/>
              </a:rPr>
              <a:t>implemented terminal </a:t>
            </a:r>
            <a:r>
              <a:rPr lang="en-GB" sz="1800" dirty="0">
                <a:latin typeface="Calibri"/>
                <a:cs typeface="Calibri"/>
              </a:rPr>
              <a:t>based </a:t>
            </a:r>
            <a:r>
              <a:rPr lang="en-GB" sz="1800" spc="-5" dirty="0">
                <a:latin typeface="Calibri"/>
                <a:cs typeface="Calibri"/>
              </a:rPr>
              <a:t>interface  for registrar </a:t>
            </a:r>
            <a:r>
              <a:rPr lang="en-GB" sz="1800" dirty="0">
                <a:latin typeface="Calibri"/>
                <a:cs typeface="Calibri"/>
              </a:rPr>
              <a:t>, </a:t>
            </a:r>
            <a:r>
              <a:rPr lang="en-GB" sz="1800" spc="-5" dirty="0">
                <a:latin typeface="Calibri"/>
                <a:cs typeface="Calibri"/>
              </a:rPr>
              <a:t>professor </a:t>
            </a:r>
            <a:r>
              <a:rPr lang="en-GB" sz="1800" dirty="0">
                <a:latin typeface="Calibri"/>
                <a:cs typeface="Calibri"/>
              </a:rPr>
              <a:t>and </a:t>
            </a:r>
            <a:r>
              <a:rPr lang="en-GB" sz="1800" spc="-5" dirty="0">
                <a:latin typeface="Calibri"/>
                <a:cs typeface="Calibri"/>
              </a:rPr>
              <a:t>students </a:t>
            </a:r>
            <a:r>
              <a:rPr lang="en-GB" sz="1800" dirty="0">
                <a:latin typeface="Calibri"/>
                <a:cs typeface="Calibri"/>
              </a:rPr>
              <a:t>who are the entities </a:t>
            </a:r>
            <a:r>
              <a:rPr lang="en-GB" sz="1800" spc="-5" dirty="0">
                <a:latin typeface="Calibri"/>
                <a:cs typeface="Calibri"/>
              </a:rPr>
              <a:t>of our </a:t>
            </a:r>
            <a:r>
              <a:rPr lang="en-GB" sz="1800" dirty="0">
                <a:latin typeface="Calibri"/>
                <a:cs typeface="Calibri"/>
              </a:rPr>
              <a:t>model. </a:t>
            </a:r>
            <a:r>
              <a:rPr lang="en-GB" sz="1800" spc="-5" dirty="0">
                <a:latin typeface="Calibri"/>
                <a:cs typeface="Calibri"/>
              </a:rPr>
              <a:t>Have also  </a:t>
            </a:r>
            <a:r>
              <a:rPr lang="en-GB" sz="1800" dirty="0">
                <a:latin typeface="Calibri"/>
                <a:cs typeface="Calibri"/>
              </a:rPr>
              <a:t>added all </a:t>
            </a:r>
            <a:r>
              <a:rPr lang="en-GB" sz="1800" spc="-5" dirty="0">
                <a:latin typeface="Calibri"/>
                <a:cs typeface="Calibri"/>
              </a:rPr>
              <a:t>the </a:t>
            </a:r>
            <a:r>
              <a:rPr lang="en-GB" sz="1800" dirty="0">
                <a:latin typeface="Calibri"/>
                <a:cs typeface="Calibri"/>
              </a:rPr>
              <a:t>basic </a:t>
            </a:r>
            <a:r>
              <a:rPr lang="en-GB" sz="1800" spc="-5" dirty="0">
                <a:latin typeface="Calibri"/>
                <a:cs typeface="Calibri"/>
              </a:rPr>
              <a:t>functionalities of </a:t>
            </a:r>
            <a:r>
              <a:rPr lang="en-GB" sz="1800" dirty="0">
                <a:latin typeface="Calibri"/>
                <a:cs typeface="Calibri"/>
              </a:rPr>
              <a:t>all the entities </a:t>
            </a:r>
            <a:r>
              <a:rPr lang="en-GB" sz="1800" spc="-5" dirty="0">
                <a:latin typeface="Calibri"/>
                <a:cs typeface="Calibri"/>
              </a:rPr>
              <a:t>with support of error </a:t>
            </a:r>
            <a:r>
              <a:rPr lang="en-GB" sz="1800" dirty="0">
                <a:latin typeface="Calibri"/>
                <a:cs typeface="Calibri"/>
              </a:rPr>
              <a:t>catching.  We </a:t>
            </a:r>
            <a:r>
              <a:rPr lang="en-GB" sz="1800" spc="-5" dirty="0">
                <a:latin typeface="Calibri"/>
                <a:cs typeface="Calibri"/>
              </a:rPr>
              <a:t>used SQLite3 </a:t>
            </a:r>
            <a:r>
              <a:rPr lang="en-GB" sz="1800" dirty="0">
                <a:latin typeface="Calibri"/>
                <a:cs typeface="Calibri"/>
              </a:rPr>
              <a:t>which is an </a:t>
            </a:r>
            <a:r>
              <a:rPr lang="en-GB" sz="1800" spc="-5" dirty="0">
                <a:latin typeface="Calibri"/>
                <a:cs typeface="Calibri"/>
              </a:rPr>
              <a:t>embedded SQL Library and integrated </a:t>
            </a:r>
            <a:r>
              <a:rPr lang="en-GB" sz="1800" dirty="0">
                <a:latin typeface="Calibri"/>
                <a:cs typeface="Calibri"/>
              </a:rPr>
              <a:t>it </a:t>
            </a:r>
            <a:r>
              <a:rPr lang="en-GB" sz="1800" spc="-5" dirty="0">
                <a:latin typeface="Calibri"/>
                <a:cs typeface="Calibri"/>
              </a:rPr>
              <a:t>with C++ </a:t>
            </a:r>
            <a:r>
              <a:rPr lang="en-GB" sz="1800" dirty="0">
                <a:latin typeface="Calibri"/>
                <a:cs typeface="Calibri"/>
              </a:rPr>
              <a:t>to </a:t>
            </a:r>
            <a:r>
              <a:rPr lang="en-GB" sz="1800" spc="-5" dirty="0">
                <a:latin typeface="Calibri"/>
                <a:cs typeface="Calibri"/>
              </a:rPr>
              <a:t>get the required product delivered. 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13A511-C210-0EE0-AE54-F53B42C5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23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619C-B2A4-A0C4-2991-2A3631E5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6555A-EF01-532F-5273-F10241C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3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 fontScale="92500" lnSpcReduction="10000"/>
          </a:bodyPr>
          <a:lstStyle/>
          <a:p>
            <a:pPr marL="310516" marR="175895" lvl="1" indent="0">
              <a:lnSpc>
                <a:spcPct val="145000"/>
              </a:lnSpc>
              <a:spcBef>
                <a:spcPts val="489"/>
              </a:spcBef>
              <a:buSzPct val="92857"/>
              <a:buNone/>
              <a:tabLst>
                <a:tab pos="427990" algn="l"/>
              </a:tabLst>
            </a:pPr>
            <a:r>
              <a:rPr lang="en-GB" sz="1200" dirty="0">
                <a:latin typeface="Trebuchet MS"/>
                <a:cs typeface="Trebuchet MS"/>
              </a:rPr>
              <a:t>The </a:t>
            </a:r>
            <a:r>
              <a:rPr lang="en-GB" sz="1200" spc="-5" dirty="0">
                <a:latin typeface="Trebuchet MS"/>
                <a:cs typeface="Trebuchet MS"/>
              </a:rPr>
              <a:t>project we </a:t>
            </a:r>
            <a:r>
              <a:rPr lang="en-GB" sz="1200" dirty="0">
                <a:latin typeface="Trebuchet MS"/>
                <a:cs typeface="Trebuchet MS"/>
              </a:rPr>
              <a:t>are </a:t>
            </a:r>
            <a:r>
              <a:rPr lang="en-GB" sz="1200" spc="-5" dirty="0">
                <a:latin typeface="Trebuchet MS"/>
                <a:cs typeface="Trebuchet MS"/>
              </a:rPr>
              <a:t>delivering is </a:t>
            </a:r>
            <a:r>
              <a:rPr lang="en-GB" sz="1200" dirty="0">
                <a:latin typeface="Trebuchet MS"/>
                <a:cs typeface="Trebuchet MS"/>
              </a:rPr>
              <a:t>a </a:t>
            </a:r>
            <a:r>
              <a:rPr lang="en-GB" sz="1200" spc="-5" dirty="0">
                <a:latin typeface="Trebuchet MS"/>
                <a:cs typeface="Trebuchet MS"/>
              </a:rPr>
              <a:t>terminal </a:t>
            </a:r>
            <a:r>
              <a:rPr lang="en-GB" sz="1200" dirty="0">
                <a:latin typeface="Trebuchet MS"/>
                <a:cs typeface="Trebuchet MS"/>
              </a:rPr>
              <a:t>based </a:t>
            </a:r>
            <a:r>
              <a:rPr lang="en-GB" sz="1200" spc="-5" dirty="0">
                <a:latin typeface="Trebuchet MS"/>
                <a:cs typeface="Trebuchet MS"/>
              </a:rPr>
              <a:t>project. We </a:t>
            </a:r>
            <a:r>
              <a:rPr lang="en-GB" sz="1200" dirty="0">
                <a:latin typeface="Trebuchet MS"/>
                <a:cs typeface="Trebuchet MS"/>
              </a:rPr>
              <a:t>are  </a:t>
            </a:r>
            <a:r>
              <a:rPr lang="en-GB" sz="1200" spc="-5" dirty="0">
                <a:latin typeface="Trebuchet MS"/>
                <a:cs typeface="Trebuchet MS"/>
              </a:rPr>
              <a:t>using C++ language to deliver our project.</a:t>
            </a:r>
            <a:endParaRPr lang="en-GB" sz="1200" dirty="0">
              <a:latin typeface="Trebuchet MS"/>
              <a:cs typeface="Trebuchet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GB" sz="1800" spc="-5" dirty="0">
                <a:latin typeface="Trebuchet MS"/>
                <a:cs typeface="Trebuchet MS"/>
              </a:rPr>
              <a:t>Sqlite3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6" y="3933113"/>
            <a:ext cx="6540959" cy="1147409"/>
          </a:xfrm>
        </p:spPr>
        <p:txBody>
          <a:bodyPr>
            <a:normAutofit/>
          </a:bodyPr>
          <a:lstStyle/>
          <a:p>
            <a:r>
              <a:rPr lang="en-GB" dirty="0"/>
              <a:t>SQLite is a self-contained, high-reliability, embedded, full-featured,  public-domain, SQL database engine. It is the most used database engine in  the world. It is an in-process library and its code is publicly available. It is free  for use for any purpose, commercial or private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GB" sz="1800" dirty="0">
                <a:latin typeface="Trebuchet MS"/>
                <a:cs typeface="Trebuchet MS"/>
              </a:rPr>
              <a:t>SQL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6787926" cy="966828"/>
          </a:xfrm>
        </p:spPr>
        <p:txBody>
          <a:bodyPr>
            <a:normAutofit/>
          </a:bodyPr>
          <a:lstStyle/>
          <a:p>
            <a:r>
              <a:rPr lang="en-GB" sz="1200" dirty="0">
                <a:latin typeface="Trebuchet MS"/>
                <a:cs typeface="Trebuchet MS"/>
              </a:rPr>
              <a:t>SQL </a:t>
            </a:r>
            <a:r>
              <a:rPr lang="en-GB" sz="1200" spc="-5" dirty="0">
                <a:latin typeface="Trebuchet MS"/>
                <a:cs typeface="Trebuchet MS"/>
              </a:rPr>
              <a:t>stands for Structured Query Language </a:t>
            </a:r>
            <a:r>
              <a:rPr lang="en-GB" sz="1200" dirty="0">
                <a:latin typeface="Trebuchet MS"/>
                <a:cs typeface="Trebuchet MS"/>
              </a:rPr>
              <a:t>SQL </a:t>
            </a:r>
            <a:r>
              <a:rPr lang="en-GB" sz="1200" spc="-5" dirty="0">
                <a:latin typeface="Trebuchet MS"/>
                <a:cs typeface="Trebuchet MS"/>
              </a:rPr>
              <a:t>lets you </a:t>
            </a:r>
            <a:r>
              <a:rPr lang="en-GB" sz="1200" dirty="0">
                <a:latin typeface="Trebuchet MS"/>
                <a:cs typeface="Trebuchet MS"/>
              </a:rPr>
              <a:t>access and  </a:t>
            </a:r>
            <a:r>
              <a:rPr lang="en-GB" sz="1200" spc="-5" dirty="0">
                <a:latin typeface="Trebuchet MS"/>
                <a:cs typeface="Trebuchet MS"/>
              </a:rPr>
              <a:t>manipulate databases. </a:t>
            </a:r>
            <a:r>
              <a:rPr lang="en-GB" sz="1200" dirty="0">
                <a:latin typeface="Trebuchet MS"/>
                <a:cs typeface="Trebuchet MS"/>
              </a:rPr>
              <a:t>We </a:t>
            </a:r>
            <a:r>
              <a:rPr lang="en-GB" sz="1200" spc="-5" dirty="0">
                <a:latin typeface="Trebuchet MS"/>
                <a:cs typeface="Trebuchet MS"/>
              </a:rPr>
              <a:t>are creating </a:t>
            </a:r>
            <a:r>
              <a:rPr lang="en-GB" sz="1200" dirty="0">
                <a:latin typeface="Trebuchet MS"/>
                <a:cs typeface="Trebuchet MS"/>
              </a:rPr>
              <a:t>a </a:t>
            </a:r>
            <a:r>
              <a:rPr lang="en-GB" sz="1200" spc="-5" dirty="0">
                <a:latin typeface="Trebuchet MS"/>
                <a:cs typeface="Trebuchet MS"/>
              </a:rPr>
              <a:t>database along with relevant  tables </a:t>
            </a:r>
            <a:r>
              <a:rPr lang="en-GB" sz="1200" dirty="0">
                <a:latin typeface="Trebuchet MS"/>
                <a:cs typeface="Trebuchet MS"/>
              </a:rPr>
              <a:t>and </a:t>
            </a:r>
            <a:r>
              <a:rPr lang="en-GB" sz="1200" spc="-5" dirty="0">
                <a:latin typeface="Trebuchet MS"/>
                <a:cs typeface="Trebuchet MS"/>
              </a:rPr>
              <a:t>performing SQL </a:t>
            </a:r>
            <a:r>
              <a:rPr lang="en-GB" sz="1200" dirty="0">
                <a:latin typeface="Trebuchet MS"/>
                <a:cs typeface="Trebuchet MS"/>
              </a:rPr>
              <a:t>operations on </a:t>
            </a:r>
            <a:r>
              <a:rPr lang="en-GB" sz="1200" spc="-5" dirty="0">
                <a:latin typeface="Trebuchet MS"/>
                <a:cs typeface="Trebuchet MS"/>
              </a:rPr>
              <a:t>the database with the </a:t>
            </a:r>
            <a:r>
              <a:rPr lang="en-GB" sz="1200" dirty="0">
                <a:latin typeface="Trebuchet MS"/>
                <a:cs typeface="Trebuchet MS"/>
              </a:rPr>
              <a:t>help of  </a:t>
            </a:r>
            <a:r>
              <a:rPr lang="en-GB" sz="1200" spc="-5" dirty="0">
                <a:latin typeface="Trebuchet MS"/>
                <a:cs typeface="Trebuchet MS"/>
              </a:rPr>
              <a:t>C++</a:t>
            </a:r>
            <a:r>
              <a:rPr lang="en-GB" sz="1200" spc="-15" dirty="0">
                <a:latin typeface="Trebuchet MS"/>
                <a:cs typeface="Trebuchet MS"/>
              </a:rPr>
              <a:t> </a:t>
            </a:r>
            <a:r>
              <a:rPr lang="en-GB" sz="1200" spc="-5" dirty="0">
                <a:latin typeface="Trebuchet MS"/>
                <a:cs typeface="Trebuchet MS"/>
              </a:rPr>
              <a:t>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D5974-1BE5-CFB7-784F-3A71877CEC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spc="220" dirty="0">
                <a:latin typeface="Trebuchet MS"/>
                <a:cs typeface="Trebuchet MS"/>
              </a:rPr>
              <a:t> </a:t>
            </a:r>
            <a:r>
              <a:rPr lang="en-GB" sz="1800" dirty="0">
                <a:latin typeface="Calibri"/>
                <a:cs typeface="Calibri"/>
              </a:rPr>
              <a:t>Registrar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3C54D6-21AD-C373-A5D7-75FEABFE88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40665">
              <a:lnSpc>
                <a:spcPct val="100000"/>
              </a:lnSpc>
              <a:spcBef>
                <a:spcPts val="890"/>
              </a:spcBef>
            </a:pPr>
            <a:r>
              <a:rPr lang="en-GB" sz="1200" b="1" spc="-5" dirty="0">
                <a:latin typeface="Calibri"/>
                <a:cs typeface="Calibri"/>
              </a:rPr>
              <a:t>Brief </a:t>
            </a:r>
            <a:r>
              <a:rPr lang="en-GB" sz="1200" b="1" dirty="0">
                <a:latin typeface="Calibri"/>
                <a:cs typeface="Calibri"/>
              </a:rPr>
              <a:t>: </a:t>
            </a:r>
            <a:r>
              <a:rPr lang="en-GB" sz="1200" spc="-5" dirty="0">
                <a:latin typeface="Calibri"/>
                <a:cs typeface="Calibri"/>
              </a:rPr>
              <a:t>Creates </a:t>
            </a:r>
            <a:r>
              <a:rPr lang="en-GB" sz="1200" dirty="0">
                <a:latin typeface="Calibri"/>
                <a:cs typeface="Calibri"/>
              </a:rPr>
              <a:t>a registrar </a:t>
            </a:r>
            <a:r>
              <a:rPr lang="en-GB" sz="1200" spc="-5" dirty="0">
                <a:latin typeface="Calibri"/>
                <a:cs typeface="Calibri"/>
              </a:rPr>
              <a:t>table which will store information of </a:t>
            </a:r>
            <a:r>
              <a:rPr lang="en-GB" sz="1200" dirty="0">
                <a:latin typeface="Calibri"/>
                <a:cs typeface="Calibri"/>
              </a:rPr>
              <a:t>all the</a:t>
            </a:r>
            <a:r>
              <a:rPr lang="en-GB" sz="1200" spc="-10" dirty="0">
                <a:latin typeface="Calibri"/>
                <a:cs typeface="Calibri"/>
              </a:rPr>
              <a:t> </a:t>
            </a:r>
            <a:r>
              <a:rPr lang="en-GB" sz="1200" spc="-5" dirty="0">
                <a:latin typeface="Calibri"/>
                <a:cs typeface="Calibri"/>
              </a:rPr>
              <a:t>registrars.</a:t>
            </a:r>
            <a:endParaRPr lang="en-GB" sz="1200" dirty="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890"/>
              </a:spcBef>
            </a:pPr>
            <a:r>
              <a:rPr lang="en-GB" sz="1200" b="1" spc="-5" dirty="0">
                <a:latin typeface="Calibri"/>
                <a:cs typeface="Calibri"/>
              </a:rPr>
              <a:t>Attributes </a:t>
            </a:r>
            <a:r>
              <a:rPr lang="en-GB" sz="1200" b="1" dirty="0">
                <a:latin typeface="Calibri"/>
                <a:cs typeface="Calibri"/>
              </a:rPr>
              <a:t>:</a:t>
            </a:r>
            <a:r>
              <a:rPr lang="en-GB" sz="1200" b="1" spc="-5" dirty="0">
                <a:latin typeface="Calibri"/>
                <a:cs typeface="Calibri"/>
              </a:rPr>
              <a:t> </a:t>
            </a:r>
            <a:r>
              <a:rPr lang="en-GB" sz="1200" spc="-5" dirty="0" err="1">
                <a:latin typeface="Calibri"/>
                <a:cs typeface="Calibri"/>
              </a:rPr>
              <a:t>id,name,email,password</a:t>
            </a:r>
            <a:endParaRPr lang="en-GB" sz="1200" dirty="0">
              <a:latin typeface="Calibri"/>
              <a:cs typeface="Calibri"/>
            </a:endParaRPr>
          </a:p>
          <a:p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0536FC-F480-8E4D-A210-9FCCB9CDBF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GB" sz="1800" spc="-5" dirty="0">
                <a:latin typeface="Calibri"/>
                <a:cs typeface="Calibri"/>
              </a:rPr>
              <a:t>Professor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91E39E-2AD2-85DC-BE76-FB48913922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254635">
              <a:lnSpc>
                <a:spcPct val="100000"/>
              </a:lnSpc>
              <a:spcBef>
                <a:spcPts val="875"/>
              </a:spcBef>
            </a:pPr>
            <a:r>
              <a:rPr lang="en-GB" sz="1200" b="1" dirty="0">
                <a:latin typeface="Calibri"/>
                <a:cs typeface="Calibri"/>
              </a:rPr>
              <a:t>Brief : </a:t>
            </a:r>
            <a:r>
              <a:rPr lang="en-GB" sz="1200" spc="-5" dirty="0">
                <a:latin typeface="Calibri"/>
                <a:cs typeface="Calibri"/>
              </a:rPr>
              <a:t>Creates </a:t>
            </a:r>
            <a:r>
              <a:rPr lang="en-GB" sz="1200" dirty="0">
                <a:latin typeface="Calibri"/>
                <a:cs typeface="Calibri"/>
              </a:rPr>
              <a:t>a </a:t>
            </a:r>
            <a:r>
              <a:rPr lang="en-GB" sz="1200" spc="-5" dirty="0">
                <a:latin typeface="Calibri"/>
                <a:cs typeface="Calibri"/>
              </a:rPr>
              <a:t>professor </a:t>
            </a:r>
            <a:r>
              <a:rPr lang="en-GB" sz="1200" dirty="0">
                <a:latin typeface="Calibri"/>
                <a:cs typeface="Calibri"/>
              </a:rPr>
              <a:t>table </a:t>
            </a:r>
            <a:r>
              <a:rPr lang="en-GB" sz="1200" spc="-5" dirty="0">
                <a:latin typeface="Calibri"/>
                <a:cs typeface="Calibri"/>
              </a:rPr>
              <a:t>which </a:t>
            </a:r>
            <a:r>
              <a:rPr lang="en-GB" sz="1200" dirty="0">
                <a:latin typeface="Calibri"/>
                <a:cs typeface="Calibri"/>
              </a:rPr>
              <a:t>will </a:t>
            </a:r>
            <a:r>
              <a:rPr lang="en-GB" sz="1200" spc="-5" dirty="0">
                <a:latin typeface="Calibri"/>
                <a:cs typeface="Calibri"/>
              </a:rPr>
              <a:t>store information of </a:t>
            </a:r>
            <a:r>
              <a:rPr lang="en-GB" sz="1200" dirty="0">
                <a:latin typeface="Calibri"/>
                <a:cs typeface="Calibri"/>
              </a:rPr>
              <a:t>all </a:t>
            </a:r>
            <a:r>
              <a:rPr lang="en-GB" sz="1200" spc="-5" dirty="0">
                <a:latin typeface="Calibri"/>
                <a:cs typeface="Calibri"/>
              </a:rPr>
              <a:t>the</a:t>
            </a:r>
            <a:r>
              <a:rPr lang="en-GB" sz="1200" spc="-50" dirty="0">
                <a:latin typeface="Calibri"/>
                <a:cs typeface="Calibri"/>
              </a:rPr>
              <a:t> </a:t>
            </a:r>
            <a:r>
              <a:rPr lang="en-GB" sz="1200" spc="-5" dirty="0">
                <a:latin typeface="Calibri"/>
                <a:cs typeface="Calibri"/>
              </a:rPr>
              <a:t>professor.</a:t>
            </a:r>
            <a:endParaRPr lang="en-GB" sz="1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90"/>
              </a:spcBef>
            </a:pPr>
            <a:r>
              <a:rPr lang="en-GB" sz="1200" b="1" spc="-5" dirty="0">
                <a:latin typeface="Calibri"/>
                <a:cs typeface="Calibri"/>
              </a:rPr>
              <a:t>Attributes </a:t>
            </a:r>
            <a:r>
              <a:rPr lang="en-GB" sz="1200" b="1" dirty="0">
                <a:latin typeface="Calibri"/>
                <a:cs typeface="Calibri"/>
              </a:rPr>
              <a:t>: </a:t>
            </a:r>
            <a:r>
              <a:rPr lang="en-GB" sz="1200" spc="-5" dirty="0" err="1">
                <a:latin typeface="Calibri"/>
                <a:cs typeface="Calibri"/>
              </a:rPr>
              <a:t>id,name,email,password,department</a:t>
            </a:r>
            <a:endParaRPr lang="en-GB" sz="1200" dirty="0">
              <a:latin typeface="Calibri"/>
              <a:cs typeface="Calibri"/>
            </a:endParaRPr>
          </a:p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551FB5-26B6-C048-8FE7-926364BEC2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student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F2F531-5B17-B5FE-CD1A-BDAC3486AC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pPr marL="251460">
              <a:lnSpc>
                <a:spcPct val="100000"/>
              </a:lnSpc>
              <a:spcBef>
                <a:spcPts val="875"/>
              </a:spcBef>
            </a:pPr>
            <a:r>
              <a:rPr lang="en-GB" sz="1200" b="1" dirty="0">
                <a:latin typeface="Calibri"/>
                <a:cs typeface="Calibri"/>
              </a:rPr>
              <a:t>Brief : </a:t>
            </a:r>
            <a:r>
              <a:rPr lang="en-GB" sz="1200" spc="-5" dirty="0">
                <a:latin typeface="Calibri"/>
                <a:cs typeface="Calibri"/>
              </a:rPr>
              <a:t>Creates </a:t>
            </a:r>
            <a:r>
              <a:rPr lang="en-GB" sz="1200" dirty="0">
                <a:latin typeface="Calibri"/>
                <a:cs typeface="Calibri"/>
              </a:rPr>
              <a:t>a student </a:t>
            </a:r>
            <a:r>
              <a:rPr lang="en-GB" sz="1200" spc="-5" dirty="0">
                <a:latin typeface="Calibri"/>
                <a:cs typeface="Calibri"/>
              </a:rPr>
              <a:t>table which </a:t>
            </a:r>
            <a:r>
              <a:rPr lang="en-GB" sz="1200" dirty="0">
                <a:latin typeface="Calibri"/>
                <a:cs typeface="Calibri"/>
              </a:rPr>
              <a:t>will </a:t>
            </a:r>
            <a:r>
              <a:rPr lang="en-GB" sz="1200" spc="-5" dirty="0">
                <a:latin typeface="Calibri"/>
                <a:cs typeface="Calibri"/>
              </a:rPr>
              <a:t>store information of </a:t>
            </a:r>
            <a:r>
              <a:rPr lang="en-GB" sz="1200" dirty="0">
                <a:latin typeface="Calibri"/>
                <a:cs typeface="Calibri"/>
              </a:rPr>
              <a:t>all </a:t>
            </a:r>
            <a:r>
              <a:rPr lang="en-GB" sz="1200" spc="-5" dirty="0">
                <a:latin typeface="Calibri"/>
                <a:cs typeface="Calibri"/>
              </a:rPr>
              <a:t>the</a:t>
            </a:r>
            <a:r>
              <a:rPr lang="en-GB" sz="1200" spc="-30" dirty="0">
                <a:latin typeface="Calibri"/>
                <a:cs typeface="Calibri"/>
              </a:rPr>
              <a:t> </a:t>
            </a:r>
            <a:r>
              <a:rPr lang="en-GB" sz="1200" spc="-5" dirty="0">
                <a:latin typeface="Calibri"/>
                <a:cs typeface="Calibri"/>
              </a:rPr>
              <a:t>students.</a:t>
            </a:r>
            <a:endParaRPr lang="en-GB" sz="1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90"/>
              </a:spcBef>
            </a:pPr>
            <a:r>
              <a:rPr lang="en-GB" sz="1200" b="1" spc="-5" dirty="0">
                <a:latin typeface="Calibri"/>
                <a:cs typeface="Calibri"/>
              </a:rPr>
              <a:t>Attributes </a:t>
            </a:r>
            <a:r>
              <a:rPr lang="en-GB" sz="1200" b="1" dirty="0">
                <a:latin typeface="Calibri"/>
                <a:cs typeface="Calibri"/>
              </a:rPr>
              <a:t>: </a:t>
            </a:r>
            <a:r>
              <a:rPr lang="en-GB" sz="1200" spc="-5" dirty="0" err="1">
                <a:latin typeface="Calibri"/>
                <a:cs typeface="Calibri"/>
              </a:rPr>
              <a:t>id,name,email,password,semester,department</a:t>
            </a:r>
            <a:endParaRPr lang="en-GB" sz="1200" dirty="0">
              <a:latin typeface="Calibri"/>
              <a:cs typeface="Calibri"/>
            </a:endParaRP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37F202-4962-A7C4-53BE-80AF07D0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A2722-4AC2-696E-4641-9AB7CB8B5B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1742302-DACD-9C42-5795-86F970211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Course	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831738E-77A9-3D3B-ACC8-B417A1812A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pPr marL="241300">
              <a:lnSpc>
                <a:spcPct val="100000"/>
              </a:lnSpc>
              <a:spcBef>
                <a:spcPts val="875"/>
              </a:spcBef>
            </a:pPr>
            <a:r>
              <a:rPr lang="en-GB" sz="1200" b="1" spc="-5" dirty="0">
                <a:latin typeface="Calibri"/>
                <a:cs typeface="Calibri"/>
              </a:rPr>
              <a:t>Brief </a:t>
            </a:r>
            <a:r>
              <a:rPr lang="en-GB" sz="1200" b="1" dirty="0">
                <a:latin typeface="Calibri"/>
                <a:cs typeface="Calibri"/>
              </a:rPr>
              <a:t>: </a:t>
            </a:r>
            <a:r>
              <a:rPr lang="en-GB" sz="1200" spc="-5" dirty="0">
                <a:latin typeface="Calibri"/>
                <a:cs typeface="Calibri"/>
              </a:rPr>
              <a:t>Creates </a:t>
            </a:r>
            <a:r>
              <a:rPr lang="en-GB" sz="1200" dirty="0">
                <a:latin typeface="Calibri"/>
                <a:cs typeface="Calibri"/>
              </a:rPr>
              <a:t>a </a:t>
            </a:r>
            <a:r>
              <a:rPr lang="en-GB" sz="1200" spc="-5" dirty="0">
                <a:latin typeface="Calibri"/>
                <a:cs typeface="Calibri"/>
              </a:rPr>
              <a:t>course </a:t>
            </a:r>
            <a:r>
              <a:rPr lang="en-GB" sz="1200" dirty="0">
                <a:latin typeface="Calibri"/>
                <a:cs typeface="Calibri"/>
              </a:rPr>
              <a:t>table </a:t>
            </a:r>
            <a:r>
              <a:rPr lang="en-GB" sz="1200" spc="-5" dirty="0">
                <a:latin typeface="Calibri"/>
                <a:cs typeface="Calibri"/>
              </a:rPr>
              <a:t>which will store information of </a:t>
            </a:r>
            <a:r>
              <a:rPr lang="en-GB" sz="1200" dirty="0">
                <a:latin typeface="Calibri"/>
                <a:cs typeface="Calibri"/>
              </a:rPr>
              <a:t>all the</a:t>
            </a:r>
            <a:r>
              <a:rPr lang="en-GB" sz="1200" spc="-15" dirty="0">
                <a:latin typeface="Calibri"/>
                <a:cs typeface="Calibri"/>
              </a:rPr>
              <a:t> </a:t>
            </a:r>
            <a:r>
              <a:rPr lang="en-GB" sz="1200" spc="-5" dirty="0">
                <a:latin typeface="Calibri"/>
                <a:cs typeface="Calibri"/>
              </a:rPr>
              <a:t>courses.</a:t>
            </a:r>
            <a:endParaRPr lang="en-GB" sz="12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890"/>
              </a:spcBef>
            </a:pPr>
            <a:r>
              <a:rPr lang="en-GB" sz="1200" b="1" spc="-5" dirty="0">
                <a:latin typeface="Calibri"/>
                <a:cs typeface="Calibri"/>
              </a:rPr>
              <a:t>Attributes </a:t>
            </a:r>
            <a:r>
              <a:rPr lang="en-GB" sz="1200" b="1" dirty="0">
                <a:latin typeface="Calibri"/>
                <a:cs typeface="Calibri"/>
              </a:rPr>
              <a:t>: </a:t>
            </a:r>
            <a:r>
              <a:rPr lang="en-GB" sz="1200" spc="-5" dirty="0" err="1">
                <a:latin typeface="Calibri"/>
                <a:cs typeface="Calibri"/>
              </a:rPr>
              <a:t>id,name,credit,prof_id,no.of</a:t>
            </a:r>
            <a:r>
              <a:rPr lang="en-GB" sz="1200" dirty="0">
                <a:latin typeface="Calibri"/>
                <a:cs typeface="Calibri"/>
              </a:rPr>
              <a:t> classes</a:t>
            </a:r>
          </a:p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73BC0D9-22C0-6771-FBC4-E9697609AD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sz="1800" spc="-5" dirty="0" err="1">
                <a:latin typeface="Calibri"/>
                <a:cs typeface="Calibri"/>
              </a:rPr>
              <a:t>sturegist</a:t>
            </a:r>
            <a:endParaRPr lang="en-GB" sz="1800" dirty="0">
              <a:latin typeface="Calibri"/>
              <a:cs typeface="Calibri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8AF89EA-7B9B-B17B-1339-3C4F6262B1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29" y="4897426"/>
            <a:ext cx="3498569" cy="1302936"/>
          </a:xfrm>
        </p:spPr>
        <p:txBody>
          <a:bodyPr>
            <a:normAutofit fontScale="92500" lnSpcReduction="10000"/>
          </a:bodyPr>
          <a:lstStyle/>
          <a:p>
            <a:pPr marL="241300" marR="5080">
              <a:lnSpc>
                <a:spcPct val="120000"/>
              </a:lnSpc>
              <a:spcBef>
                <a:spcPts val="220"/>
              </a:spcBef>
            </a:pPr>
            <a:r>
              <a:rPr lang="en-GB" sz="1400" b="1" spc="-5" dirty="0">
                <a:latin typeface="Calibri"/>
                <a:cs typeface="Calibri"/>
              </a:rPr>
              <a:t>Brief </a:t>
            </a:r>
            <a:r>
              <a:rPr lang="en-GB" sz="1400" b="1" dirty="0">
                <a:latin typeface="Calibri"/>
                <a:cs typeface="Calibri"/>
              </a:rPr>
              <a:t>: </a:t>
            </a:r>
            <a:r>
              <a:rPr lang="en-GB" sz="1400" dirty="0">
                <a:latin typeface="Calibri"/>
                <a:cs typeface="Calibri"/>
              </a:rPr>
              <a:t>Table </a:t>
            </a:r>
            <a:r>
              <a:rPr lang="en-GB" sz="1400" spc="-5" dirty="0">
                <a:latin typeface="Calibri"/>
                <a:cs typeface="Calibri"/>
              </a:rPr>
              <a:t>which </a:t>
            </a:r>
            <a:r>
              <a:rPr lang="en-GB" sz="1400" dirty="0">
                <a:latin typeface="Calibri"/>
                <a:cs typeface="Calibri"/>
              </a:rPr>
              <a:t>stores the data </a:t>
            </a:r>
            <a:r>
              <a:rPr lang="en-GB" sz="1400" spc="-5" dirty="0">
                <a:latin typeface="Calibri"/>
                <a:cs typeface="Calibri"/>
              </a:rPr>
              <a:t>regarding student registration </a:t>
            </a:r>
            <a:r>
              <a:rPr lang="en-GB" sz="1400" dirty="0">
                <a:latin typeface="Calibri"/>
                <a:cs typeface="Calibri"/>
              </a:rPr>
              <a:t>to </a:t>
            </a:r>
            <a:r>
              <a:rPr lang="en-GB" sz="1400" spc="-5" dirty="0">
                <a:latin typeface="Calibri"/>
                <a:cs typeface="Calibri"/>
              </a:rPr>
              <a:t>different     courses </a:t>
            </a:r>
            <a:r>
              <a:rPr lang="en-GB" sz="1400" dirty="0">
                <a:latin typeface="Calibri"/>
                <a:cs typeface="Calibri"/>
              </a:rPr>
              <a:t>, his marks </a:t>
            </a:r>
            <a:r>
              <a:rPr lang="en-GB" sz="1400" spc="-5" dirty="0">
                <a:latin typeface="Calibri"/>
                <a:cs typeface="Calibri"/>
              </a:rPr>
              <a:t>and attendance </a:t>
            </a:r>
            <a:r>
              <a:rPr lang="en-GB" sz="1400" dirty="0">
                <a:latin typeface="Calibri"/>
                <a:cs typeface="Calibri"/>
              </a:rPr>
              <a:t>in </a:t>
            </a:r>
            <a:r>
              <a:rPr lang="en-GB" sz="1400" spc="-5" dirty="0">
                <a:latin typeface="Calibri"/>
                <a:cs typeface="Calibri"/>
              </a:rPr>
              <a:t>the</a:t>
            </a:r>
            <a:r>
              <a:rPr lang="en-GB" sz="1400" spc="-30" dirty="0">
                <a:latin typeface="Calibri"/>
                <a:cs typeface="Calibri"/>
              </a:rPr>
              <a:t> </a:t>
            </a:r>
            <a:r>
              <a:rPr lang="en-GB" sz="1400" spc="-5" dirty="0">
                <a:latin typeface="Calibri"/>
                <a:cs typeface="Calibri"/>
              </a:rPr>
              <a:t>same.</a:t>
            </a:r>
            <a:endParaRPr lang="en-GB" sz="1400" dirty="0">
              <a:latin typeface="Calibri"/>
              <a:cs typeface="Calibri"/>
            </a:endParaRPr>
          </a:p>
          <a:p>
            <a:pPr marL="241300">
              <a:lnSpc>
                <a:spcPct val="120000"/>
              </a:lnSpc>
              <a:spcBef>
                <a:spcPts val="650"/>
              </a:spcBef>
            </a:pPr>
            <a:r>
              <a:rPr lang="en-GB" sz="1400" b="1" spc="-5" dirty="0">
                <a:latin typeface="Calibri"/>
                <a:cs typeface="Calibri"/>
              </a:rPr>
              <a:t>Attributes </a:t>
            </a:r>
            <a:r>
              <a:rPr lang="en-GB" sz="1400" b="1" dirty="0">
                <a:latin typeface="Calibri"/>
                <a:cs typeface="Calibri"/>
              </a:rPr>
              <a:t>: </a:t>
            </a:r>
            <a:r>
              <a:rPr lang="en-GB" sz="1400" spc="-5" dirty="0" err="1">
                <a:latin typeface="Calibri"/>
                <a:cs typeface="Calibri"/>
              </a:rPr>
              <a:t>courseid,studentid,attendance,marks</a:t>
            </a:r>
            <a:endParaRPr lang="en-GB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11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6D7E5F-CC5F-221D-211F-5A38A33B596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REGISTRAR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9DA022-5D90-4D5E-1E8D-A1EEB432A13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IN" dirty="0"/>
              <a:t>professor</a:t>
            </a:r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FA41643-9C4A-406B-023F-EE8058FB3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"/>
          <a:stretch/>
        </p:blipFill>
        <p:spPr>
          <a:xfrm>
            <a:off x="190071" y="3541010"/>
            <a:ext cx="5704274" cy="24956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5D7256-4292-72A0-189E-A5253E59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" t="1596"/>
          <a:stretch/>
        </p:blipFill>
        <p:spPr>
          <a:xfrm>
            <a:off x="6334018" y="3429000"/>
            <a:ext cx="5460593" cy="25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6D7E5F-CC5F-221D-211F-5A38A33B59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dirty="0"/>
              <a:t>STUDENT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9DA022-5D90-4D5E-1E8D-A1EEB432A1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N" dirty="0"/>
              <a:t>COURSE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TABLES(CONTD.)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E8B70F-63FC-AC1C-C1F6-5F3D483B877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IN" dirty="0"/>
              <a:t>COURSE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EF9F3C-888C-F64E-59E7-EDB5F2CFC27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09C673D-9916-4039-3AF1-44993C5A0F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IN" dirty="0"/>
              <a:t>STUREGIST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37346-0B90-C058-C44B-D3F17BF0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" t="1645" b="-1"/>
          <a:stretch/>
        </p:blipFill>
        <p:spPr>
          <a:xfrm>
            <a:off x="4224980" y="3988744"/>
            <a:ext cx="4114800" cy="2678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5DD2BA-F7DB-32A3-D225-4A92E5602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" b="1570"/>
          <a:stretch/>
        </p:blipFill>
        <p:spPr>
          <a:xfrm>
            <a:off x="8153400" y="3863082"/>
            <a:ext cx="3992814" cy="2542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AC8D1-42AE-88C8-66E6-6461E886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4" y="3884666"/>
            <a:ext cx="3855166" cy="27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99570" y="4238625"/>
            <a:ext cx="3203247" cy="1800225"/>
          </a:xfrm>
        </p:spPr>
      </p:pic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C58186-7CF2-2168-AF94-38433E00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135227" cy="743744"/>
          </a:xfrm>
        </p:spPr>
        <p:txBody>
          <a:bodyPr/>
          <a:lstStyle/>
          <a:p>
            <a:r>
              <a:rPr lang="en-IN" sz="2700" dirty="0"/>
              <a:t>FUNCTIONS Accessed </a:t>
            </a:r>
            <a:br>
              <a:rPr lang="en-IN" sz="2700" dirty="0"/>
            </a:br>
            <a:r>
              <a:rPr lang="en-IN" sz="2700" dirty="0"/>
              <a:t>by registrar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41881C7-A3F9-C270-EF0C-B0BFF603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1222376"/>
            <a:ext cx="5544458" cy="82391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Here, the registrar id, name, email and password are passed as a parameter</a:t>
            </a:r>
          </a:p>
          <a:p>
            <a:r>
              <a:rPr lang="en-GB" dirty="0"/>
              <a:t>This data is being inserted in the table. Here is the code snippet: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F6AB57CE-9785-62C9-3AA7-D372BF84D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6346" y="1222376"/>
            <a:ext cx="4114800" cy="823912"/>
          </a:xfrm>
        </p:spPr>
        <p:txBody>
          <a:bodyPr/>
          <a:lstStyle/>
          <a:p>
            <a:r>
              <a:rPr lang="en-IN" dirty="0"/>
              <a:t>Sample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58" name="Title 57">
            <a:extLst>
              <a:ext uri="{FF2B5EF4-FFF2-40B4-BE49-F238E27FC236}">
                <a16:creationId xmlns:a16="http://schemas.microsoft.com/office/drawing/2014/main" id="{32D5C907-E9C9-B6BB-48B5-ECBDC868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254" y="136525"/>
            <a:ext cx="10319657" cy="924808"/>
          </a:xfrm>
        </p:spPr>
        <p:txBody>
          <a:bodyPr/>
          <a:lstStyle/>
          <a:p>
            <a:r>
              <a:rPr lang="en-GB" sz="2800" b="1" dirty="0">
                <a:latin typeface="Calibri"/>
                <a:cs typeface="Calibri"/>
              </a:rPr>
              <a:t>1. Add</a:t>
            </a:r>
            <a:r>
              <a:rPr lang="en-GB" sz="2800" b="1" spc="-10" dirty="0">
                <a:latin typeface="Calibri"/>
                <a:cs typeface="Calibri"/>
              </a:rPr>
              <a:t> </a:t>
            </a:r>
            <a:r>
              <a:rPr lang="en-GB" sz="2800" b="1" spc="-5" dirty="0">
                <a:latin typeface="Calibri"/>
                <a:cs typeface="Calibri"/>
              </a:rPr>
              <a:t>Registrar</a:t>
            </a:r>
            <a:endParaRPr lang="en-GB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08B5A94-CB5B-70E4-72AC-7C1BB684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/>
          <a:stretch/>
        </p:blipFill>
        <p:spPr>
          <a:xfrm>
            <a:off x="1092648" y="2531945"/>
            <a:ext cx="5544458" cy="345275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483DA8-993F-5767-AA72-1513F25D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15" y="2207331"/>
            <a:ext cx="4010231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purl.org/dc/dcmitype/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schemas.microsoft.com/office/2006/metadata/properties"/>
    <ds:schemaRef ds:uri="16c05727-aa75-4e4a-9b5f-8a80a1165891"/>
    <ds:schemaRef ds:uri="http://schemas.microsoft.com/sharepoint/v3"/>
    <ds:schemaRef ds:uri="http://www.w3.org/XML/1998/namespace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169</TotalTime>
  <Words>3439</Words>
  <Application>Microsoft Office PowerPoint</Application>
  <PresentationFormat>Widescreen</PresentationFormat>
  <Paragraphs>357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Consolas</vt:lpstr>
      <vt:lpstr>Source Sans Pro</vt:lpstr>
      <vt:lpstr>Symbol</vt:lpstr>
      <vt:lpstr>Times New Roman</vt:lpstr>
      <vt:lpstr>Trebuchet MS</vt:lpstr>
      <vt:lpstr>Office Theme</vt:lpstr>
      <vt:lpstr>Student Management System</vt:lpstr>
      <vt:lpstr>Overview</vt:lpstr>
      <vt:lpstr>Solution</vt:lpstr>
      <vt:lpstr>Tech Stack</vt:lpstr>
      <vt:lpstr>TABLES</vt:lpstr>
      <vt:lpstr>TABLES</vt:lpstr>
      <vt:lpstr>TABLES(CONTD.)</vt:lpstr>
      <vt:lpstr>FUNCTIONS Accessed  by registrar</vt:lpstr>
      <vt:lpstr>1. Add Registrar</vt:lpstr>
      <vt:lpstr>2. Add student</vt:lpstr>
      <vt:lpstr>3. Add Professor</vt:lpstr>
      <vt:lpstr>4. Show all Registrars</vt:lpstr>
      <vt:lpstr>5. Show all students</vt:lpstr>
      <vt:lpstr>6. Show all professors</vt:lpstr>
      <vt:lpstr>7. Show all courses</vt:lpstr>
      <vt:lpstr>8. Delete a registrar</vt:lpstr>
      <vt:lpstr>9. Delete a Student</vt:lpstr>
      <vt:lpstr>10. Delete a Professor</vt:lpstr>
      <vt:lpstr>11. Add course</vt:lpstr>
      <vt:lpstr>12. Add student to a course</vt:lpstr>
      <vt:lpstr>FUNCTIONS Accessed  by Students</vt:lpstr>
      <vt:lpstr>1. Show Attendance</vt:lpstr>
      <vt:lpstr>2. Show Allotted Courses</vt:lpstr>
      <vt:lpstr>3. Show Marks</vt:lpstr>
      <vt:lpstr>4. Show all offered courses</vt:lpstr>
      <vt:lpstr>FUNCTIONS Accessed  by PROFESSOR</vt:lpstr>
      <vt:lpstr>1. Update Attendance</vt:lpstr>
      <vt:lpstr>2. Update Marks</vt:lpstr>
      <vt:lpstr>3. Get Enrolled List</vt:lpstr>
      <vt:lpstr>4. Publish attendance</vt:lpstr>
      <vt:lpstr>5. Publish Marks</vt:lpstr>
      <vt:lpstr>6. Show all offered courses</vt:lpstr>
      <vt:lpstr>7. Finish a Course</vt:lpstr>
      <vt:lpstr>DEMO VIDEO</vt:lpstr>
      <vt:lpstr>Future Enhancements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Jasleen Kaur</dc:creator>
  <cp:lastModifiedBy>Deep Ralhan</cp:lastModifiedBy>
  <cp:revision>1</cp:revision>
  <dcterms:created xsi:type="dcterms:W3CDTF">2022-11-18T06:27:32Z</dcterms:created>
  <dcterms:modified xsi:type="dcterms:W3CDTF">2023-01-13T15:32:17Z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